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80" r:id="rId4"/>
    <p:sldId id="289" r:id="rId5"/>
    <p:sldId id="291" r:id="rId6"/>
    <p:sldId id="295" r:id="rId7"/>
    <p:sldId id="300" r:id="rId8"/>
    <p:sldId id="301" r:id="rId9"/>
    <p:sldId id="297" r:id="rId10"/>
    <p:sldId id="293" r:id="rId11"/>
    <p:sldId id="292" r:id="rId12"/>
    <p:sldId id="266" r:id="rId13"/>
    <p:sldId id="267" r:id="rId14"/>
    <p:sldId id="263" r:id="rId15"/>
    <p:sldId id="264" r:id="rId16"/>
    <p:sldId id="265" r:id="rId17"/>
    <p:sldId id="298" r:id="rId18"/>
    <p:sldId id="299" r:id="rId19"/>
    <p:sldId id="271" r:id="rId20"/>
    <p:sldId id="273" r:id="rId21"/>
    <p:sldId id="275" r:id="rId22"/>
    <p:sldId id="278" r:id="rId23"/>
    <p:sldId id="277" r:id="rId24"/>
    <p:sldId id="283" r:id="rId25"/>
    <p:sldId id="302" r:id="rId26"/>
    <p:sldId id="284" r:id="rId27"/>
    <p:sldId id="285" r:id="rId28"/>
    <p:sldId id="30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F2EEF0-1BBF-40E9-98F9-03CA444C0313}"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47C49-E5B4-487F-B611-849C0590F68C}"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F2EEF0-1BBF-40E9-98F9-03CA444C0313}"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47C49-E5B4-487F-B611-849C0590F68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F2EEF0-1BBF-40E9-98F9-03CA444C0313}"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47C49-E5B4-487F-B611-849C0590F68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0F2EEF0-1BBF-40E9-98F9-03CA444C0313}"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47C49-E5B4-487F-B611-849C0590F68C}"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F2EEF0-1BBF-40E9-98F9-03CA444C0313}" type="datetimeFigureOut">
              <a:rPr lang="en-US" smtClean="0"/>
              <a:pPr/>
              <a:t>10/8/2014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D47C49-E5B4-487F-B611-849C0590F68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0F2EEF0-1BBF-40E9-98F9-03CA444C0313}"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47C49-E5B4-487F-B611-849C0590F68C}"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F2EEF0-1BBF-40E9-98F9-03CA444C0313}" type="datetimeFigureOut">
              <a:rPr lang="en-US" smtClean="0"/>
              <a:pPr/>
              <a:t>10/8/2014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D47C49-E5B4-487F-B611-849C0590F68C}"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0F2EEF0-1BBF-40E9-98F9-03CA444C0313}" type="datetimeFigureOut">
              <a:rPr lang="en-US" smtClean="0"/>
              <a:pPr/>
              <a:t>10/8/2014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D47C49-E5B4-487F-B611-849C0590F68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F2EEF0-1BBF-40E9-98F9-03CA444C0313}" type="datetimeFigureOut">
              <a:rPr lang="en-US" smtClean="0"/>
              <a:pPr/>
              <a:t>10/8/2014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D47C49-E5B4-487F-B611-849C0590F68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F2EEF0-1BBF-40E9-98F9-03CA444C0313}"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47C49-E5B4-487F-B611-849C0590F68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F2EEF0-1BBF-40E9-98F9-03CA444C0313}" type="datetimeFigureOut">
              <a:rPr lang="en-US" smtClean="0"/>
              <a:pPr/>
              <a:t>10/8/2014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D47C49-E5B4-487F-B611-849C0590F68C}"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70F2EEF0-1BBF-40E9-98F9-03CA444C0313}" type="datetimeFigureOut">
              <a:rPr lang="en-US" smtClean="0"/>
              <a:pPr/>
              <a:t>10/8/2014</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9D47C49-E5B4-487F-B611-849C0590F6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exportmarinekgn@jacustoms.gov.j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182880" indent="0">
              <a:buNone/>
            </a:pPr>
            <a:r>
              <a:rPr lang="en-US" dirty="0" smtClean="0"/>
              <a:t>THE EXPORT PROCESS</a:t>
            </a:r>
            <a:br>
              <a:rPr lang="en-US" dirty="0" smtClean="0"/>
            </a:br>
            <a:r>
              <a:rPr lang="en-US" dirty="0"/>
              <a:t/>
            </a:r>
            <a:br>
              <a:rPr lang="en-US" dirty="0"/>
            </a:br>
            <a:r>
              <a:rPr lang="en-US" sz="2000" dirty="0"/>
              <a:t>S</a:t>
            </a:r>
            <a:r>
              <a:rPr lang="en-US" sz="2000" dirty="0" smtClean="0"/>
              <a:t>handilayne Davis</a:t>
            </a:r>
            <a:br>
              <a:rPr lang="en-US" sz="2000" dirty="0" smtClean="0"/>
            </a:br>
            <a:r>
              <a:rPr lang="en-US" sz="2000" dirty="0" smtClean="0"/>
              <a:t>Jamaica Customs Agency</a:t>
            </a:r>
            <a:endParaRPr lang="en-US" sz="2000" dirty="0"/>
          </a:p>
        </p:txBody>
      </p:sp>
      <p:pic>
        <p:nvPicPr>
          <p:cNvPr id="1026" name="Picture 2" descr="C:\Users\Shandilayne\AppData\Local\Microsoft\Windows\Temporary Internet Files\Content.IE5\FDN46SC9\MP900399855[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19400" y="374073"/>
            <a:ext cx="3901440" cy="2599944"/>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Shandilayne\AppData\Local\Microsoft\Windows\Temporary Internet Files\Content.IE5\U16BHEQ2\MP900341933[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45331" y="4114800"/>
            <a:ext cx="3657600" cy="26090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16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648200"/>
            <a:ext cx="6512511" cy="1143000"/>
          </a:xfrm>
        </p:spPr>
        <p:txBody>
          <a:bodyPr/>
          <a:lstStyle/>
          <a:p>
            <a:pPr>
              <a:buNone/>
            </a:pPr>
            <a:r>
              <a:rPr lang="en-US" dirty="0" smtClean="0"/>
              <a:t>C25 - Temporary Importations</a:t>
            </a:r>
            <a:endParaRPr lang="en-US" dirty="0"/>
          </a:p>
        </p:txBody>
      </p:sp>
      <p:pic>
        <p:nvPicPr>
          <p:cNvPr id="4" name="Content Placeholder 3" descr="untitled5.png"/>
          <p:cNvPicPr>
            <a:picLocks noGrp="1" noChangeAspect="1"/>
          </p:cNvPicPr>
          <p:nvPr>
            <p:ph sz="quarter" idx="13"/>
          </p:nvPr>
        </p:nvPicPr>
        <p:blipFill>
          <a:blip r:embed="rId2"/>
          <a:stretch>
            <a:fillRect/>
          </a:stretch>
        </p:blipFill>
        <p:spPr>
          <a:xfrm>
            <a:off x="1600200" y="838200"/>
            <a:ext cx="5673060" cy="3581399"/>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92500" lnSpcReduction="10000"/>
          </a:bodyPr>
          <a:lstStyle/>
          <a:p>
            <a:r>
              <a:rPr lang="en-US" dirty="0" smtClean="0"/>
              <a:t>Goods are imported without duty payment on the basis that:</a:t>
            </a:r>
          </a:p>
          <a:p>
            <a:pPr lvl="2"/>
            <a:r>
              <a:rPr lang="en-US" dirty="0" smtClean="0"/>
              <a:t>They will be exported within 3 months or any such further period as the Commissioner of Customs may allow;</a:t>
            </a:r>
          </a:p>
          <a:p>
            <a:pPr lvl="2"/>
            <a:endParaRPr lang="en-US" dirty="0" smtClean="0"/>
          </a:p>
          <a:p>
            <a:pPr lvl="2"/>
            <a:r>
              <a:rPr lang="en-US" dirty="0" smtClean="0"/>
              <a:t>The duty is deposited or security given against exportation</a:t>
            </a:r>
          </a:p>
          <a:p>
            <a:pPr lvl="2"/>
            <a:endParaRPr lang="en-US" dirty="0" smtClean="0"/>
          </a:p>
          <a:p>
            <a:pPr lvl="2"/>
            <a:r>
              <a:rPr lang="en-US" dirty="0" smtClean="0"/>
              <a:t>Failure to export within the period dictated may result in the forfeiture of the deposit and where security was taken the duty must be paid.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C43 - Exportation for Subsequent Re-importation</a:t>
            </a:r>
            <a:endParaRPr lang="en-US" dirty="0"/>
          </a:p>
        </p:txBody>
      </p:sp>
      <p:pic>
        <p:nvPicPr>
          <p:cNvPr id="3076" name="Picture 4" descr="C:\Users\Shandilayne\AppData\Local\Microsoft\Windows\Temporary Internet Files\Content.IE5\PC42HQ0J\MC900432634[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00200" y="364671"/>
            <a:ext cx="4876800" cy="37882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420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diamond(in)">
                                      <p:cBhvr>
                                        <p:cTn id="12"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731520"/>
            <a:ext cx="6400800" cy="4526280"/>
          </a:xfrm>
        </p:spPr>
        <p:txBody>
          <a:bodyPr>
            <a:normAutofit/>
          </a:bodyPr>
          <a:lstStyle/>
          <a:p>
            <a:pPr marL="45720" indent="0">
              <a:buNone/>
            </a:pPr>
            <a:r>
              <a:rPr lang="en-US" sz="2400" dirty="0" smtClean="0"/>
              <a:t>The C43 facilitates the outward movement of goods that intend to return to the Island. Such as:</a:t>
            </a:r>
          </a:p>
          <a:p>
            <a:pPr lvl="1"/>
            <a:r>
              <a:rPr lang="en-US" sz="2400" dirty="0" smtClean="0"/>
              <a:t>Goods exported for repair</a:t>
            </a:r>
          </a:p>
          <a:p>
            <a:pPr lvl="1"/>
            <a:r>
              <a:rPr lang="en-US" sz="2400" dirty="0" smtClean="0"/>
              <a:t>Exhibitions</a:t>
            </a:r>
          </a:p>
          <a:p>
            <a:pPr lvl="1"/>
            <a:r>
              <a:rPr lang="en-US" sz="2400" dirty="0" smtClean="0"/>
              <a:t>Temporary use abroad</a:t>
            </a:r>
          </a:p>
          <a:p>
            <a:endParaRPr lang="en-US" sz="2400" dirty="0" smtClean="0">
              <a:solidFill>
                <a:schemeClr val="tx1"/>
              </a:solidFill>
            </a:endParaRPr>
          </a:p>
          <a:p>
            <a:pPr marL="45720" indent="0" algn="just">
              <a:buNone/>
            </a:pPr>
            <a:r>
              <a:rPr lang="en-US" sz="2400" b="1" dirty="0" smtClean="0"/>
              <a:t>Such goods must bear distinguishing marks or features that will easily identifiable on re-importation. </a:t>
            </a:r>
            <a:endParaRPr lang="en-US" sz="2400" b="1" dirty="0"/>
          </a:p>
        </p:txBody>
      </p:sp>
    </p:spTree>
    <p:extLst>
      <p:ext uri="{BB962C8B-B14F-4D97-AF65-F5344CB8AC3E}">
        <p14:creationId xmlns:p14="http://schemas.microsoft.com/office/powerpoint/2010/main" xmlns="" val="2586067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The C87 Export Entry</a:t>
            </a:r>
            <a:endParaRPr lang="en-US" dirty="0"/>
          </a:p>
        </p:txBody>
      </p:sp>
      <p:pic>
        <p:nvPicPr>
          <p:cNvPr id="2056" name="Picture 8" descr="C:\Users\Shandilayne\AppData\Local\Microsoft\Windows\Temporary Internet Files\Content.IE5\U16BHEQ2\MC900429205[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46564" y="381000"/>
            <a:ext cx="5334000" cy="3733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2271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Grp="1" noChangeAspect="1" noChangeArrowheads="1"/>
          </p:cNvPicPr>
          <p:nvPr>
            <p:ph sz="quarter" idx="13"/>
          </p:nvPr>
        </p:nvPicPr>
        <p:blipFill>
          <a:blip r:embed="rId2">
            <a:extLst>
              <a:ext uri="{28A0092B-C50C-407E-A947-70E740481C1C}">
                <a14:useLocalDpi xmlns:a14="http://schemas.microsoft.com/office/drawing/2010/main" xmlns="" val="0"/>
              </a:ext>
            </a:extLst>
          </a:blip>
          <a:srcRect/>
          <a:stretch>
            <a:fillRect/>
          </a:stretch>
        </p:blipFill>
        <p:spPr bwMode="auto">
          <a:xfrm>
            <a:off x="684406" y="304800"/>
            <a:ext cx="8078593" cy="6324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95356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Grp="1" noChangeAspect="1" noChangeArrowheads="1"/>
          </p:cNvPicPr>
          <p:nvPr>
            <p:ph sz="quarter" idx="13"/>
          </p:nvPr>
        </p:nvPicPr>
        <p:blipFill>
          <a:blip r:embed="rId2">
            <a:extLst>
              <a:ext uri="{BEBA8EAE-BF5A-486C-A8C5-ECC9F3942E4B}">
                <a14:imgProps xmlns:a14="http://schemas.microsoft.com/office/drawing/2010/main" xmlns="">
                  <a14:imgLayer r:embed="rId3">
                    <a14:imgEffect>
                      <a14:brightnessContrast contrast="5000"/>
                    </a14:imgEffect>
                  </a14:imgLayer>
                </a14:imgProps>
              </a:ext>
              <a:ext uri="{28A0092B-C50C-407E-A947-70E740481C1C}">
                <a14:useLocalDpi xmlns:a14="http://schemas.microsoft.com/office/drawing/2010/main" xmlns="" val="0"/>
              </a:ext>
            </a:extLst>
          </a:blip>
          <a:srcRect/>
          <a:stretch>
            <a:fillRect/>
          </a:stretch>
        </p:blipFill>
        <p:spPr bwMode="auto">
          <a:xfrm>
            <a:off x="685800" y="457200"/>
            <a:ext cx="7772400" cy="579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505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876800"/>
            <a:ext cx="6512511" cy="1143000"/>
          </a:xfrm>
        </p:spPr>
        <p:txBody>
          <a:bodyPr/>
          <a:lstStyle/>
          <a:p>
            <a:pPr>
              <a:buNone/>
            </a:pPr>
            <a:r>
              <a:rPr lang="en-US" dirty="0" smtClean="0"/>
              <a:t>Supporting Documents</a:t>
            </a:r>
            <a:endParaRPr lang="en-US" dirty="0"/>
          </a:p>
        </p:txBody>
      </p:sp>
      <p:sp>
        <p:nvSpPr>
          <p:cNvPr id="3" name="Content Placeholder 2"/>
          <p:cNvSpPr>
            <a:spLocks noGrp="1"/>
          </p:cNvSpPr>
          <p:nvPr>
            <p:ph sz="quarter" idx="13"/>
          </p:nvPr>
        </p:nvSpPr>
        <p:spPr>
          <a:xfrm>
            <a:off x="1143000" y="731520"/>
            <a:ext cx="6400800" cy="4145280"/>
          </a:xfrm>
        </p:spPr>
        <p:txBody>
          <a:bodyPr>
            <a:normAutofit lnSpcReduction="10000"/>
          </a:bodyPr>
          <a:lstStyle/>
          <a:p>
            <a:r>
              <a:rPr lang="en-US" dirty="0" smtClean="0"/>
              <a:t>Commercial invoice</a:t>
            </a:r>
          </a:p>
          <a:p>
            <a:r>
              <a:rPr lang="en-US" dirty="0" smtClean="0"/>
              <a:t>Dock receipt/Tally sheet</a:t>
            </a:r>
          </a:p>
          <a:p>
            <a:r>
              <a:rPr lang="en-US" dirty="0" smtClean="0"/>
              <a:t>Permits/Licenses/Certificates</a:t>
            </a:r>
          </a:p>
          <a:p>
            <a:r>
              <a:rPr lang="en-US" dirty="0" smtClean="0"/>
              <a:t>JAMPRO Letter (where applicable)</a:t>
            </a:r>
          </a:p>
          <a:p>
            <a:r>
              <a:rPr lang="en-US" dirty="0" smtClean="0"/>
              <a:t>Certificate of Origin</a:t>
            </a:r>
          </a:p>
          <a:p>
            <a:r>
              <a:rPr lang="en-US" dirty="0" smtClean="0"/>
              <a:t>EUR 1</a:t>
            </a:r>
          </a:p>
          <a:p>
            <a:r>
              <a:rPr lang="en-US" dirty="0" smtClean="0"/>
              <a:t>ICO</a:t>
            </a:r>
          </a:p>
          <a:p>
            <a:r>
              <a:rPr lang="en-US" dirty="0" smtClean="0"/>
              <a:t>CIB</a:t>
            </a:r>
          </a:p>
          <a:p>
            <a:r>
              <a:rPr lang="en-US" dirty="0" smtClean="0"/>
              <a:t>Excise Certificate</a:t>
            </a:r>
          </a:p>
          <a:p>
            <a:r>
              <a:rPr lang="en-US" dirty="0" smtClean="0"/>
              <a:t>CITES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724400"/>
            <a:ext cx="6512511" cy="1143000"/>
          </a:xfrm>
        </p:spPr>
        <p:txBody>
          <a:bodyPr/>
          <a:lstStyle/>
          <a:p>
            <a:pPr>
              <a:buNone/>
            </a:pPr>
            <a:r>
              <a:rPr lang="en-US" dirty="0" smtClean="0"/>
              <a:t>Certifying Bodies</a:t>
            </a:r>
            <a:endParaRPr lang="en-US" dirty="0"/>
          </a:p>
        </p:txBody>
      </p:sp>
      <p:sp>
        <p:nvSpPr>
          <p:cNvPr id="3" name="Content Placeholder 2"/>
          <p:cNvSpPr>
            <a:spLocks noGrp="1"/>
          </p:cNvSpPr>
          <p:nvPr>
            <p:ph sz="quarter" idx="13"/>
          </p:nvPr>
        </p:nvSpPr>
        <p:spPr>
          <a:xfrm>
            <a:off x="1143000" y="731520"/>
            <a:ext cx="6400800" cy="3764280"/>
          </a:xfrm>
        </p:spPr>
        <p:txBody>
          <a:bodyPr>
            <a:normAutofit lnSpcReduction="10000"/>
          </a:bodyPr>
          <a:lstStyle/>
          <a:p>
            <a:r>
              <a:rPr lang="en-US" dirty="0" smtClean="0"/>
              <a:t>Trade Board Ltd</a:t>
            </a:r>
          </a:p>
          <a:p>
            <a:r>
              <a:rPr lang="en-US" dirty="0" smtClean="0"/>
              <a:t>National Environmental Protection Agency</a:t>
            </a:r>
          </a:p>
          <a:p>
            <a:r>
              <a:rPr lang="en-US" dirty="0" smtClean="0"/>
              <a:t>Ministry of Agriculture</a:t>
            </a:r>
          </a:p>
          <a:p>
            <a:pPr>
              <a:buNone/>
            </a:pPr>
            <a:r>
              <a:rPr lang="en-US" dirty="0" smtClean="0"/>
              <a:t>		- Plant Quarantine Division</a:t>
            </a:r>
          </a:p>
          <a:p>
            <a:pPr>
              <a:buNone/>
            </a:pPr>
            <a:r>
              <a:rPr lang="en-US" dirty="0" smtClean="0"/>
              <a:t>		- Veterinary Services Division</a:t>
            </a:r>
          </a:p>
          <a:p>
            <a:pPr>
              <a:buNone/>
            </a:pPr>
            <a:r>
              <a:rPr lang="en-US" dirty="0" smtClean="0"/>
              <a:t>		- Fisheries Division</a:t>
            </a:r>
          </a:p>
          <a:p>
            <a:r>
              <a:rPr lang="en-US" dirty="0" smtClean="0"/>
              <a:t>Ministry of Industry Investment &amp; Commerce</a:t>
            </a:r>
          </a:p>
          <a:p>
            <a:r>
              <a:rPr lang="en-US" dirty="0" smtClean="0"/>
              <a:t>Coffee Industry Board</a:t>
            </a:r>
          </a:p>
          <a:p>
            <a:r>
              <a:rPr lang="en-US" dirty="0" smtClean="0"/>
              <a:t>Bureau of Standard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6512511" cy="1143000"/>
          </a:xfrm>
        </p:spPr>
        <p:txBody>
          <a:bodyPr/>
          <a:lstStyle/>
          <a:p>
            <a:pPr marL="0" indent="0">
              <a:buNone/>
            </a:pPr>
            <a:r>
              <a:rPr lang="en-US" dirty="0" smtClean="0"/>
              <a:t>E-Export - </a:t>
            </a:r>
            <a:r>
              <a:rPr lang="en-US" dirty="0" err="1" smtClean="0"/>
              <a:t>iCASE</a:t>
            </a:r>
            <a:endParaRPr lang="en-US" dirty="0"/>
          </a:p>
        </p:txBody>
      </p:sp>
      <p:sp>
        <p:nvSpPr>
          <p:cNvPr id="3" name="Content Placeholder 2"/>
          <p:cNvSpPr>
            <a:spLocks noGrp="1"/>
          </p:cNvSpPr>
          <p:nvPr>
            <p:ph sz="quarter" idx="13"/>
          </p:nvPr>
        </p:nvSpPr>
        <p:spPr>
          <a:xfrm>
            <a:off x="1143000" y="731520"/>
            <a:ext cx="6400800" cy="3840480"/>
          </a:xfrm>
        </p:spPr>
        <p:txBody>
          <a:bodyPr>
            <a:normAutofit lnSpcReduction="10000"/>
          </a:bodyPr>
          <a:lstStyle/>
          <a:p>
            <a:pPr marL="45720" indent="0" algn="ctr">
              <a:spcBef>
                <a:spcPct val="50000"/>
              </a:spcBef>
              <a:buNone/>
            </a:pPr>
            <a:endParaRPr lang="en-US" sz="2400" b="1" u="sng" dirty="0">
              <a:solidFill>
                <a:srgbClr val="0066FF"/>
              </a:solidFill>
              <a:effectLst>
                <a:outerShdw blurRad="38100" dist="38100" dir="2700000" algn="tl">
                  <a:srgbClr val="C0C0C0"/>
                </a:outerShdw>
              </a:effectLst>
              <a:cs typeface="Times New Roman" pitchFamily="18" charset="0"/>
            </a:endParaRPr>
          </a:p>
          <a:p>
            <a:pPr marL="45720" indent="0" algn="just">
              <a:spcBef>
                <a:spcPct val="50000"/>
              </a:spcBef>
              <a:buNone/>
            </a:pPr>
            <a:r>
              <a:rPr lang="en-US" sz="2400" b="1" dirty="0">
                <a:cs typeface="Times New Roman" pitchFamily="18" charset="0"/>
              </a:rPr>
              <a:t>The Export system is an Internet based system, which facilitate export entry preparation, validation and processing.  This system automates the export process by allowing the brokers and exporters to lodge their entries via the Internet.  It interfaces with other trade agencies in order to verify exporter’s registration details. </a:t>
            </a:r>
          </a:p>
          <a:p>
            <a:endParaRPr lang="en-US" dirty="0"/>
          </a:p>
        </p:txBody>
      </p:sp>
    </p:spTree>
    <p:extLst>
      <p:ext uri="{BB962C8B-B14F-4D97-AF65-F5344CB8AC3E}">
        <p14:creationId xmlns:p14="http://schemas.microsoft.com/office/powerpoint/2010/main" xmlns="" val="2228743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Where to Begin?</a:t>
            </a:r>
            <a:endParaRPr lang="en-US" dirty="0"/>
          </a:p>
        </p:txBody>
      </p:sp>
      <p:sp>
        <p:nvSpPr>
          <p:cNvPr id="3" name="Content Placeholder 2"/>
          <p:cNvSpPr>
            <a:spLocks noGrp="1"/>
          </p:cNvSpPr>
          <p:nvPr>
            <p:ph sz="quarter" idx="13"/>
          </p:nvPr>
        </p:nvSpPr>
        <p:spPr/>
        <p:txBody>
          <a:bodyPr>
            <a:normAutofit/>
          </a:bodyPr>
          <a:lstStyle/>
          <a:p>
            <a:pPr marL="45720" indent="0" algn="just">
              <a:buNone/>
            </a:pPr>
            <a:r>
              <a:rPr lang="en-US" sz="3600" dirty="0" smtClean="0"/>
              <a:t>The commercial export process begins with applying to JAMPRO to become a registered exporter</a:t>
            </a:r>
            <a:endParaRPr lang="en-US" sz="3600" dirty="0"/>
          </a:p>
        </p:txBody>
      </p:sp>
    </p:spTree>
    <p:extLst>
      <p:ext uri="{BB962C8B-B14F-4D97-AF65-F5344CB8AC3E}">
        <p14:creationId xmlns:p14="http://schemas.microsoft.com/office/powerpoint/2010/main" xmlns="" val="208087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64" name="Rectangle 72"/>
          <p:cNvSpPr>
            <a:spLocks noChangeArrowheads="1"/>
          </p:cNvSpPr>
          <p:nvPr/>
        </p:nvSpPr>
        <p:spPr bwMode="auto">
          <a:xfrm>
            <a:off x="419100" y="1371600"/>
            <a:ext cx="16383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r>
              <a:rPr lang="en-US" sz="1000" i="1">
                <a:latin typeface="Times New Roman" pitchFamily="18" charset="0"/>
              </a:rPr>
              <a:t>Registration of Exporters, Consignee and Products</a:t>
            </a:r>
          </a:p>
        </p:txBody>
      </p:sp>
      <p:pic>
        <p:nvPicPr>
          <p:cNvPr id="59465" name="Picture 73" descr="C:\Documents and Settings\cnicholas\My Documents\My Files\Multimedia\Clipart\logo\jamprologoII.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685800"/>
            <a:ext cx="914400" cy="784225"/>
          </a:xfrm>
          <a:prstGeom prst="rect">
            <a:avLst/>
          </a:prstGeom>
          <a:noFill/>
          <a:extLst>
            <a:ext uri="{909E8E84-426E-40DD-AFC4-6F175D3DCCD1}">
              <a14:hiddenFill xmlns:a14="http://schemas.microsoft.com/office/drawing/2010/main" xmlns="">
                <a:solidFill>
                  <a:srgbClr val="FFFFFF"/>
                </a:solidFill>
              </a14:hiddenFill>
            </a:ext>
          </a:extLst>
        </p:spPr>
      </p:pic>
      <p:sp>
        <p:nvSpPr>
          <p:cNvPr id="59468" name="Line 76"/>
          <p:cNvSpPr>
            <a:spLocks noChangeShapeType="1"/>
          </p:cNvSpPr>
          <p:nvPr/>
        </p:nvSpPr>
        <p:spPr bwMode="auto">
          <a:xfrm>
            <a:off x="2057400" y="12954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9469" name="Rectangle 77"/>
          <p:cNvSpPr>
            <a:spLocks noChangeArrowheads="1"/>
          </p:cNvSpPr>
          <p:nvPr/>
        </p:nvSpPr>
        <p:spPr bwMode="auto">
          <a:xfrm>
            <a:off x="228600" y="2667000"/>
            <a:ext cx="159861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r>
              <a:rPr lang="en-US" sz="1200" b="1">
                <a:latin typeface="Times New Roman" pitchFamily="18" charset="0"/>
              </a:rPr>
              <a:t>iCASE</a:t>
            </a:r>
          </a:p>
        </p:txBody>
      </p:sp>
      <p:sp>
        <p:nvSpPr>
          <p:cNvPr id="59470" name="AutoShape 78"/>
          <p:cNvSpPr>
            <a:spLocks noChangeArrowheads="1"/>
          </p:cNvSpPr>
          <p:nvPr/>
        </p:nvSpPr>
        <p:spPr bwMode="auto">
          <a:xfrm>
            <a:off x="5867400" y="762000"/>
            <a:ext cx="1257300" cy="685800"/>
          </a:xfrm>
          <a:prstGeom prst="flowChartMultidocument">
            <a:avLst/>
          </a:prstGeom>
          <a:solidFill>
            <a:srgbClr val="FFFFFF"/>
          </a:solidFill>
          <a:ln w="9525">
            <a:solidFill>
              <a:srgbClr val="000000"/>
            </a:solidFill>
            <a:miter lim="800000"/>
            <a:headEnd/>
            <a:tailEnd/>
          </a:ln>
        </p:spPr>
        <p:txBody>
          <a:bodyPr/>
          <a:lstStyle/>
          <a:p>
            <a:pPr algn="ctr" eaLnBrk="0" hangingPunct="0"/>
            <a:r>
              <a:rPr lang="en-US" sz="1000" i="1">
                <a:latin typeface="Times New Roman" pitchFamily="18" charset="0"/>
              </a:rPr>
              <a:t>Invoice and Declaration Creation</a:t>
            </a:r>
          </a:p>
        </p:txBody>
      </p:sp>
      <p:sp>
        <p:nvSpPr>
          <p:cNvPr id="59471" name="Rectangle 79"/>
          <p:cNvSpPr>
            <a:spLocks noChangeArrowheads="1"/>
          </p:cNvSpPr>
          <p:nvPr/>
        </p:nvSpPr>
        <p:spPr bwMode="auto">
          <a:xfrm>
            <a:off x="5791200" y="1447800"/>
            <a:ext cx="1600200" cy="685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r>
              <a:rPr lang="en-US" sz="1000" i="1">
                <a:latin typeface="Times New Roman" pitchFamily="18" charset="0"/>
              </a:rPr>
              <a:t>Exporter/Broker create and save commercial invoices and declarations in workspace</a:t>
            </a:r>
          </a:p>
          <a:p>
            <a:pPr algn="ctr" eaLnBrk="0" hangingPunct="0"/>
            <a:endParaRPr lang="en-US" sz="1000" i="1">
              <a:latin typeface="Times New Roman" pitchFamily="18" charset="0"/>
            </a:endParaRPr>
          </a:p>
        </p:txBody>
      </p:sp>
      <p:sp>
        <p:nvSpPr>
          <p:cNvPr id="59472" name="Line 80"/>
          <p:cNvSpPr>
            <a:spLocks noChangeShapeType="1"/>
          </p:cNvSpPr>
          <p:nvPr/>
        </p:nvSpPr>
        <p:spPr bwMode="auto">
          <a:xfrm>
            <a:off x="4419600" y="11430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9474" name="AutoShape 82"/>
          <p:cNvSpPr>
            <a:spLocks noChangeArrowheads="1"/>
          </p:cNvSpPr>
          <p:nvPr/>
        </p:nvSpPr>
        <p:spPr bwMode="auto">
          <a:xfrm>
            <a:off x="7162800" y="2209800"/>
            <a:ext cx="1371600" cy="685800"/>
          </a:xfrm>
          <a:prstGeom prst="flowChartMultidocument">
            <a:avLst/>
          </a:prstGeom>
          <a:solidFill>
            <a:srgbClr val="FFFFFF"/>
          </a:solidFill>
          <a:ln w="9525">
            <a:solidFill>
              <a:srgbClr val="000000"/>
            </a:solidFill>
            <a:miter lim="800000"/>
            <a:headEnd/>
            <a:tailEnd/>
          </a:ln>
        </p:spPr>
        <p:txBody>
          <a:bodyPr/>
          <a:lstStyle/>
          <a:p>
            <a:pPr algn="ctr" eaLnBrk="0" hangingPunct="0"/>
            <a:r>
              <a:rPr lang="en-US" sz="1000" i="1">
                <a:latin typeface="Times New Roman" pitchFamily="18" charset="0"/>
              </a:rPr>
              <a:t>Apply for/Attach Supporting Document</a:t>
            </a:r>
          </a:p>
        </p:txBody>
      </p:sp>
      <p:sp>
        <p:nvSpPr>
          <p:cNvPr id="59476" name="Rectangle 84"/>
          <p:cNvSpPr>
            <a:spLocks noChangeArrowheads="1"/>
          </p:cNvSpPr>
          <p:nvPr/>
        </p:nvSpPr>
        <p:spPr bwMode="auto">
          <a:xfrm>
            <a:off x="7010400" y="2895600"/>
            <a:ext cx="1828800" cy="5334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r>
              <a:rPr lang="en-US" sz="1000" i="1">
                <a:latin typeface="Times New Roman" pitchFamily="18" charset="0"/>
              </a:rPr>
              <a:t>No supporting certification /license is required and/or already in possession</a:t>
            </a:r>
          </a:p>
        </p:txBody>
      </p:sp>
      <p:sp>
        <p:nvSpPr>
          <p:cNvPr id="59477" name="Line 85"/>
          <p:cNvSpPr>
            <a:spLocks noChangeShapeType="1"/>
          </p:cNvSpPr>
          <p:nvPr/>
        </p:nvSpPr>
        <p:spPr bwMode="auto">
          <a:xfrm>
            <a:off x="7239000" y="990600"/>
            <a:ext cx="8382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9478" name="Line 86"/>
          <p:cNvSpPr>
            <a:spLocks noChangeShapeType="1"/>
          </p:cNvSpPr>
          <p:nvPr/>
        </p:nvSpPr>
        <p:spPr bwMode="auto">
          <a:xfrm>
            <a:off x="8077200" y="990600"/>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9479" name="Rectangle 87"/>
          <p:cNvSpPr>
            <a:spLocks noChangeArrowheads="1"/>
          </p:cNvSpPr>
          <p:nvPr/>
        </p:nvSpPr>
        <p:spPr bwMode="auto">
          <a:xfrm>
            <a:off x="4038600" y="2019300"/>
            <a:ext cx="1714500" cy="5715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r>
              <a:rPr lang="en-US" sz="1000" i="1">
                <a:latin typeface="Times New Roman" pitchFamily="18" charset="0"/>
              </a:rPr>
              <a:t>Application for License/certificate</a:t>
            </a:r>
          </a:p>
          <a:p>
            <a:pPr algn="ctr" eaLnBrk="0" hangingPunct="0"/>
            <a:r>
              <a:rPr lang="en-US" sz="1000" i="1">
                <a:latin typeface="Times New Roman" pitchFamily="18" charset="0"/>
              </a:rPr>
              <a:t> if required</a:t>
            </a:r>
          </a:p>
          <a:p>
            <a:pPr algn="ctr" eaLnBrk="0" hangingPunct="0"/>
            <a:endParaRPr lang="en-US" sz="1000" i="1">
              <a:latin typeface="Times New Roman" pitchFamily="18" charset="0"/>
            </a:endParaRPr>
          </a:p>
        </p:txBody>
      </p:sp>
      <p:sp>
        <p:nvSpPr>
          <p:cNvPr id="59480" name="Rectangle 88"/>
          <p:cNvSpPr>
            <a:spLocks noChangeArrowheads="1"/>
          </p:cNvSpPr>
          <p:nvPr/>
        </p:nvSpPr>
        <p:spPr bwMode="auto">
          <a:xfrm>
            <a:off x="4114800" y="2819400"/>
            <a:ext cx="1943100" cy="685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r>
              <a:rPr lang="en-US" sz="1000" i="1">
                <a:latin typeface="Times New Roman" pitchFamily="18" charset="0"/>
              </a:rPr>
              <a:t>Based on the product being exported, the system will allow for the application permits.</a:t>
            </a:r>
          </a:p>
          <a:p>
            <a:pPr eaLnBrk="0" hangingPunct="0"/>
            <a:endParaRPr lang="en-US" sz="1200">
              <a:latin typeface="Times New Roman" pitchFamily="18" charset="0"/>
            </a:endParaRPr>
          </a:p>
        </p:txBody>
      </p:sp>
      <p:sp>
        <p:nvSpPr>
          <p:cNvPr id="59482" name="Rectangle 90"/>
          <p:cNvSpPr>
            <a:spLocks noChangeArrowheads="1"/>
          </p:cNvSpPr>
          <p:nvPr/>
        </p:nvSpPr>
        <p:spPr bwMode="auto">
          <a:xfrm>
            <a:off x="1752600" y="2544763"/>
            <a:ext cx="1066800" cy="1635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r>
              <a:rPr lang="en-US" sz="1200" b="1" i="1">
                <a:latin typeface="Times New Roman" pitchFamily="18" charset="0"/>
              </a:rPr>
              <a:t>Trade Board Limited</a:t>
            </a:r>
          </a:p>
        </p:txBody>
      </p:sp>
      <p:pic>
        <p:nvPicPr>
          <p:cNvPr id="59483" name="Picture 91" descr="C:\Documents and Settings\cnicholas\My Documents\My Files\Multimedia\Clipart\logo\tbl2.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5000" y="2209800"/>
            <a:ext cx="665163" cy="409575"/>
          </a:xfrm>
          <a:prstGeom prst="rect">
            <a:avLst/>
          </a:prstGeom>
          <a:noFill/>
          <a:extLst>
            <a:ext uri="{909E8E84-426E-40DD-AFC4-6F175D3DCCD1}">
              <a14:hiddenFill xmlns:a14="http://schemas.microsoft.com/office/drawing/2010/main" xmlns="">
                <a:solidFill>
                  <a:srgbClr val="FFFFFF"/>
                </a:solidFill>
              </a14:hiddenFill>
            </a:ext>
          </a:extLst>
        </p:spPr>
      </p:pic>
      <p:sp>
        <p:nvSpPr>
          <p:cNvPr id="59484" name="Rectangle 92"/>
          <p:cNvSpPr>
            <a:spLocks noChangeArrowheads="1"/>
          </p:cNvSpPr>
          <p:nvPr/>
        </p:nvSpPr>
        <p:spPr bwMode="auto">
          <a:xfrm>
            <a:off x="1752600" y="2782888"/>
            <a:ext cx="1066800" cy="4175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r>
              <a:rPr lang="en-US" sz="1000" i="1">
                <a:latin typeface="Times New Roman" pitchFamily="18" charset="0"/>
              </a:rPr>
              <a:t>Approves application and notification sent to iCASE</a:t>
            </a:r>
          </a:p>
        </p:txBody>
      </p:sp>
      <p:sp>
        <p:nvSpPr>
          <p:cNvPr id="59485" name="Line 93"/>
          <p:cNvSpPr>
            <a:spLocks noChangeShapeType="1"/>
          </p:cNvSpPr>
          <p:nvPr/>
        </p:nvSpPr>
        <p:spPr bwMode="auto">
          <a:xfrm flipH="1">
            <a:off x="2895600" y="2667000"/>
            <a:ext cx="403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9486" name="AutoShape 94"/>
          <p:cNvSpPr>
            <a:spLocks noChangeArrowheads="1"/>
          </p:cNvSpPr>
          <p:nvPr/>
        </p:nvSpPr>
        <p:spPr bwMode="auto">
          <a:xfrm>
            <a:off x="4267200" y="3733800"/>
            <a:ext cx="1943100" cy="457200"/>
          </a:xfrm>
          <a:prstGeom prst="flowChartAlternateProcess">
            <a:avLst/>
          </a:prstGeom>
          <a:solidFill>
            <a:srgbClr val="FFFFFF"/>
          </a:solidFill>
          <a:ln w="9525">
            <a:solidFill>
              <a:srgbClr val="000000"/>
            </a:solidFill>
            <a:miter lim="800000"/>
            <a:headEnd/>
            <a:tailEnd/>
          </a:ln>
        </p:spPr>
        <p:txBody>
          <a:bodyPr/>
          <a:lstStyle/>
          <a:p>
            <a:pPr algn="ctr" eaLnBrk="0" hangingPunct="0"/>
            <a:r>
              <a:rPr lang="en-US" sz="1200" b="1">
                <a:latin typeface="Times New Roman" pitchFamily="18" charset="0"/>
              </a:rPr>
              <a:t>Payment Declaration generated</a:t>
            </a:r>
          </a:p>
        </p:txBody>
      </p:sp>
      <p:sp>
        <p:nvSpPr>
          <p:cNvPr id="59487" name="Line 95"/>
          <p:cNvSpPr>
            <a:spLocks noChangeShapeType="1"/>
          </p:cNvSpPr>
          <p:nvPr/>
        </p:nvSpPr>
        <p:spPr bwMode="auto">
          <a:xfrm>
            <a:off x="2362200" y="34290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9488" name="Line 96"/>
          <p:cNvSpPr>
            <a:spLocks noChangeShapeType="1"/>
          </p:cNvSpPr>
          <p:nvPr/>
        </p:nvSpPr>
        <p:spPr bwMode="auto">
          <a:xfrm>
            <a:off x="7848600" y="3429000"/>
            <a:ext cx="0" cy="533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9489" name="Line 97"/>
          <p:cNvSpPr>
            <a:spLocks noChangeShapeType="1"/>
          </p:cNvSpPr>
          <p:nvPr/>
        </p:nvSpPr>
        <p:spPr bwMode="auto">
          <a:xfrm>
            <a:off x="2362200" y="3962400"/>
            <a:ext cx="1828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9490" name="Line 98"/>
          <p:cNvSpPr>
            <a:spLocks noChangeShapeType="1"/>
          </p:cNvSpPr>
          <p:nvPr/>
        </p:nvSpPr>
        <p:spPr bwMode="auto">
          <a:xfrm flipH="1">
            <a:off x="6324600" y="3962400"/>
            <a:ext cx="1524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9491" name="Line 99"/>
          <p:cNvSpPr>
            <a:spLocks noChangeShapeType="1"/>
          </p:cNvSpPr>
          <p:nvPr/>
        </p:nvSpPr>
        <p:spPr bwMode="auto">
          <a:xfrm>
            <a:off x="5181600" y="4191000"/>
            <a:ext cx="0" cy="1524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9493" name="Line 101"/>
          <p:cNvSpPr>
            <a:spLocks noChangeShapeType="1"/>
          </p:cNvSpPr>
          <p:nvPr/>
        </p:nvSpPr>
        <p:spPr bwMode="auto">
          <a:xfrm>
            <a:off x="3505200" y="4343400"/>
            <a:ext cx="3810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9494" name="Line 102"/>
          <p:cNvSpPr>
            <a:spLocks noChangeShapeType="1"/>
          </p:cNvSpPr>
          <p:nvPr/>
        </p:nvSpPr>
        <p:spPr bwMode="auto">
          <a:xfrm>
            <a:off x="3505200" y="4343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9495" name="Line 103"/>
          <p:cNvSpPr>
            <a:spLocks noChangeShapeType="1"/>
          </p:cNvSpPr>
          <p:nvPr/>
        </p:nvSpPr>
        <p:spPr bwMode="auto">
          <a:xfrm>
            <a:off x="7315200" y="4343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9496" name="AutoShape 104"/>
          <p:cNvSpPr>
            <a:spLocks noChangeArrowheads="1"/>
          </p:cNvSpPr>
          <p:nvPr/>
        </p:nvSpPr>
        <p:spPr bwMode="auto">
          <a:xfrm rot="10699156" flipV="1">
            <a:off x="3124200" y="4648200"/>
            <a:ext cx="919163" cy="381000"/>
          </a:xfrm>
          <a:prstGeom prst="flowChartPunchedTape">
            <a:avLst/>
          </a:prstGeom>
          <a:solidFill>
            <a:srgbClr val="FFFFFF"/>
          </a:solidFill>
          <a:ln w="28575">
            <a:solidFill>
              <a:srgbClr val="000000"/>
            </a:solidFill>
            <a:miter lim="800000"/>
            <a:headEnd/>
            <a:tailEnd/>
          </a:ln>
        </p:spPr>
        <p:txBody>
          <a:bodyPr/>
          <a:lstStyle/>
          <a:p>
            <a:pPr eaLnBrk="0" hangingPunct="0"/>
            <a:r>
              <a:rPr lang="en-US" sz="1200" b="1" i="1">
                <a:latin typeface="Times New Roman" pitchFamily="18" charset="0"/>
              </a:rPr>
              <a:t>EPayment </a:t>
            </a:r>
          </a:p>
        </p:txBody>
      </p:sp>
      <p:sp>
        <p:nvSpPr>
          <p:cNvPr id="59498" name="AutoShape 106"/>
          <p:cNvSpPr>
            <a:spLocks noChangeArrowheads="1"/>
          </p:cNvSpPr>
          <p:nvPr/>
        </p:nvSpPr>
        <p:spPr bwMode="auto">
          <a:xfrm>
            <a:off x="6891338" y="4648200"/>
            <a:ext cx="923925" cy="369888"/>
          </a:xfrm>
          <a:prstGeom prst="flowChartPredefinedProcess">
            <a:avLst/>
          </a:prstGeom>
          <a:solidFill>
            <a:srgbClr val="FFFFFF"/>
          </a:solidFill>
          <a:ln w="9525">
            <a:solidFill>
              <a:srgbClr val="000000"/>
            </a:solidFill>
            <a:miter lim="800000"/>
            <a:headEnd/>
            <a:tailEnd/>
          </a:ln>
        </p:spPr>
        <p:txBody>
          <a:bodyPr/>
          <a:lstStyle/>
          <a:p>
            <a:pPr algn="ctr" eaLnBrk="0" hangingPunct="0"/>
            <a:r>
              <a:rPr lang="en-US" sz="1000" b="1" i="1">
                <a:latin typeface="Times New Roman" pitchFamily="18" charset="0"/>
              </a:rPr>
              <a:t>CNCRS Cashier</a:t>
            </a:r>
          </a:p>
        </p:txBody>
      </p:sp>
      <p:sp>
        <p:nvSpPr>
          <p:cNvPr id="59499" name="Rectangle 107"/>
          <p:cNvSpPr>
            <a:spLocks noChangeArrowheads="1"/>
          </p:cNvSpPr>
          <p:nvPr/>
        </p:nvSpPr>
        <p:spPr bwMode="auto">
          <a:xfrm>
            <a:off x="6705600" y="5108575"/>
            <a:ext cx="1295400" cy="454025"/>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r>
              <a:rPr lang="en-US" sz="1000" i="1">
                <a:latin typeface="Times New Roman" pitchFamily="18" charset="0"/>
              </a:rPr>
              <a:t>Enter locator #, collect fees and endorse declaration</a:t>
            </a:r>
          </a:p>
        </p:txBody>
      </p:sp>
      <p:sp>
        <p:nvSpPr>
          <p:cNvPr id="59509" name="Rectangle 117"/>
          <p:cNvSpPr>
            <a:spLocks noChangeArrowheads="1"/>
          </p:cNvSpPr>
          <p:nvPr/>
        </p:nvSpPr>
        <p:spPr bwMode="auto">
          <a:xfrm>
            <a:off x="4876800" y="4800600"/>
            <a:ext cx="850900" cy="4572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r>
              <a:rPr lang="en-US" sz="1200" b="1" i="1">
                <a:latin typeface="Times New Roman" pitchFamily="18" charset="0"/>
              </a:rPr>
              <a:t>Jamaica Customs</a:t>
            </a:r>
          </a:p>
        </p:txBody>
      </p:sp>
      <p:sp>
        <p:nvSpPr>
          <p:cNvPr id="59510" name="AutoShape 118"/>
          <p:cNvSpPr>
            <a:spLocks noChangeArrowheads="1"/>
          </p:cNvSpPr>
          <p:nvPr/>
        </p:nvSpPr>
        <p:spPr bwMode="auto">
          <a:xfrm>
            <a:off x="4572000" y="5181600"/>
            <a:ext cx="1371600" cy="660400"/>
          </a:xfrm>
          <a:prstGeom prst="flowChartMultidocumen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eaLnBrk="0" hangingPunct="0"/>
            <a:r>
              <a:rPr lang="en-US" sz="900" i="1">
                <a:latin typeface="Times New Roman" pitchFamily="18" charset="0"/>
              </a:rPr>
              <a:t>Customs Officer can now process the Export Entry</a:t>
            </a:r>
          </a:p>
        </p:txBody>
      </p:sp>
      <p:sp>
        <p:nvSpPr>
          <p:cNvPr id="59512" name="Rectangle 120"/>
          <p:cNvSpPr>
            <a:spLocks noChangeArrowheads="1"/>
          </p:cNvSpPr>
          <p:nvPr/>
        </p:nvSpPr>
        <p:spPr bwMode="auto">
          <a:xfrm>
            <a:off x="3429000" y="5867400"/>
            <a:ext cx="1143000" cy="4572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r>
              <a:rPr lang="en-US" sz="1000" b="1" i="1">
                <a:latin typeface="Times New Roman" pitchFamily="18" charset="0"/>
              </a:rPr>
              <a:t>Fail – Resubmit Entry</a:t>
            </a:r>
          </a:p>
        </p:txBody>
      </p:sp>
      <p:sp>
        <p:nvSpPr>
          <p:cNvPr id="59513" name="Rectangle 121"/>
          <p:cNvSpPr>
            <a:spLocks noChangeArrowheads="1"/>
          </p:cNvSpPr>
          <p:nvPr/>
        </p:nvSpPr>
        <p:spPr bwMode="auto">
          <a:xfrm rot="10726868" flipV="1">
            <a:off x="4800600" y="6172200"/>
            <a:ext cx="685800" cy="2286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r>
              <a:rPr lang="en-US" sz="1200" b="1" i="1">
                <a:latin typeface="Times New Roman" pitchFamily="18" charset="0"/>
              </a:rPr>
              <a:t>Hold</a:t>
            </a:r>
          </a:p>
        </p:txBody>
      </p:sp>
      <p:sp>
        <p:nvSpPr>
          <p:cNvPr id="59514" name="Rectangle 122"/>
          <p:cNvSpPr>
            <a:spLocks noChangeArrowheads="1"/>
          </p:cNvSpPr>
          <p:nvPr/>
        </p:nvSpPr>
        <p:spPr bwMode="auto">
          <a:xfrm>
            <a:off x="5486400" y="5943600"/>
            <a:ext cx="685800" cy="3429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r>
              <a:rPr lang="en-US" sz="1200" b="1" i="1">
                <a:latin typeface="Times New Roman" pitchFamily="18" charset="0"/>
              </a:rPr>
              <a:t>Pass</a:t>
            </a:r>
          </a:p>
        </p:txBody>
      </p:sp>
      <p:sp>
        <p:nvSpPr>
          <p:cNvPr id="59515" name="AutoShape 123"/>
          <p:cNvSpPr>
            <a:spLocks noChangeArrowheads="1"/>
          </p:cNvSpPr>
          <p:nvPr/>
        </p:nvSpPr>
        <p:spPr bwMode="auto">
          <a:xfrm>
            <a:off x="4876800" y="5791200"/>
            <a:ext cx="457200" cy="304800"/>
          </a:xfrm>
          <a:prstGeom prst="diamond">
            <a:avLst/>
          </a:prstGeom>
          <a:solidFill>
            <a:srgbClr val="FFFFFF"/>
          </a:solidFill>
          <a:ln w="38100">
            <a:solidFill>
              <a:srgbClr val="000000"/>
            </a:solidFill>
            <a:miter lim="800000"/>
            <a:headEnd/>
            <a:tailEnd/>
          </a:ln>
        </p:spPr>
        <p:txBody>
          <a:bodyPr/>
          <a:lstStyle/>
          <a:p>
            <a:endParaRPr lang="en-US"/>
          </a:p>
        </p:txBody>
      </p:sp>
      <p:sp>
        <p:nvSpPr>
          <p:cNvPr id="59516" name="Line 124"/>
          <p:cNvSpPr>
            <a:spLocks noChangeShapeType="1"/>
          </p:cNvSpPr>
          <p:nvPr/>
        </p:nvSpPr>
        <p:spPr bwMode="auto">
          <a:xfrm>
            <a:off x="3657600" y="4953000"/>
            <a:ext cx="0" cy="4572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9517" name="Line 125"/>
          <p:cNvSpPr>
            <a:spLocks noChangeShapeType="1"/>
          </p:cNvSpPr>
          <p:nvPr/>
        </p:nvSpPr>
        <p:spPr bwMode="auto">
          <a:xfrm flipH="1">
            <a:off x="6019800" y="5410200"/>
            <a:ext cx="83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9518" name="Line 126"/>
          <p:cNvSpPr>
            <a:spLocks noChangeShapeType="1"/>
          </p:cNvSpPr>
          <p:nvPr/>
        </p:nvSpPr>
        <p:spPr bwMode="auto">
          <a:xfrm>
            <a:off x="3657600" y="54102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9519" name="Line 127"/>
          <p:cNvSpPr>
            <a:spLocks noChangeShapeType="1"/>
          </p:cNvSpPr>
          <p:nvPr/>
        </p:nvSpPr>
        <p:spPr bwMode="auto">
          <a:xfrm flipH="1">
            <a:off x="2438400" y="48768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59521" name="Rectangle 129"/>
          <p:cNvSpPr>
            <a:spLocks noChangeArrowheads="1"/>
          </p:cNvSpPr>
          <p:nvPr/>
        </p:nvSpPr>
        <p:spPr bwMode="auto">
          <a:xfrm>
            <a:off x="1219200" y="152400"/>
            <a:ext cx="3543300" cy="304800"/>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bg1"/>
                </a:solidFill>
                <a:miter lim="800000"/>
                <a:headEnd/>
                <a:tailEnd/>
              </a14:hiddenLine>
            </a:ext>
          </a:extLst>
        </p:spPr>
        <p:txBody>
          <a:bodyPr/>
          <a:lstStyle/>
          <a:p>
            <a:pPr algn="ctr" eaLnBrk="0" hangingPunct="0"/>
            <a:r>
              <a:rPr lang="en-US" sz="1400" b="1">
                <a:solidFill>
                  <a:schemeClr val="tx1">
                    <a:lumMod val="75000"/>
                    <a:lumOff val="25000"/>
                  </a:schemeClr>
                </a:solidFill>
                <a:latin typeface="Bookman Old Style" pitchFamily="18" charset="0"/>
              </a:rPr>
              <a:t>EXPORT PROCESS FL0W DIAGRAM</a:t>
            </a:r>
          </a:p>
        </p:txBody>
      </p:sp>
      <p:sp>
        <p:nvSpPr>
          <p:cNvPr id="59524" name="Rectangle 132"/>
          <p:cNvSpPr>
            <a:spLocks noChangeArrowheads="1"/>
          </p:cNvSpPr>
          <p:nvPr/>
        </p:nvSpPr>
        <p:spPr bwMode="auto">
          <a:xfrm>
            <a:off x="4291013" y="32289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sp>
        <p:nvSpPr>
          <p:cNvPr id="59520" name="Rectangle 128"/>
          <p:cNvSpPr>
            <a:spLocks noChangeArrowheads="1"/>
          </p:cNvSpPr>
          <p:nvPr/>
        </p:nvSpPr>
        <p:spPr bwMode="auto">
          <a:xfrm>
            <a:off x="762000" y="4495800"/>
            <a:ext cx="1600200" cy="6477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eaLnBrk="0" hangingPunct="0"/>
            <a:endParaRPr lang="en-US" sz="1200">
              <a:latin typeface="Times New Roman" pitchFamily="18" charset="0"/>
            </a:endParaRPr>
          </a:p>
          <a:p>
            <a:pPr algn="ctr" eaLnBrk="0" hangingPunct="0"/>
            <a:r>
              <a:rPr lang="en-US" sz="1200" b="1" i="1">
                <a:latin typeface="Times New Roman" pitchFamily="18" charset="0"/>
              </a:rPr>
              <a:t>Print Declaration for endorsement</a:t>
            </a:r>
          </a:p>
        </p:txBody>
      </p:sp>
      <p:pic>
        <p:nvPicPr>
          <p:cNvPr id="59523" name="Picture 13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95400" y="4267200"/>
            <a:ext cx="561975" cy="400050"/>
          </a:xfrm>
          <a:prstGeom prst="rect">
            <a:avLst/>
          </a:prstGeom>
          <a:noFill/>
          <a:extLst>
            <a:ext uri="{909E8E84-426E-40DD-AFC4-6F175D3DCCD1}">
              <a14:hiddenFill xmlns:a14="http://schemas.microsoft.com/office/drawing/2010/main" xmlns="">
                <a:solidFill>
                  <a:srgbClr val="FFFFFF"/>
                </a:solidFill>
              </a14:hiddenFill>
            </a:ext>
          </a:extLst>
        </p:spPr>
      </p:pic>
      <p:sp>
        <p:nvSpPr>
          <p:cNvPr id="59527" name="Rectangle 135"/>
          <p:cNvSpPr>
            <a:spLocks noChangeArrowheads="1"/>
          </p:cNvSpPr>
          <p:nvPr/>
        </p:nvSpPr>
        <p:spPr bwMode="auto">
          <a:xfrm>
            <a:off x="3867150" y="3267075"/>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endParaRPr lang="en-US"/>
          </a:p>
        </p:txBody>
      </p:sp>
      <p:grpSp>
        <p:nvGrpSpPr>
          <p:cNvPr id="59528" name="Group 136"/>
          <p:cNvGrpSpPr>
            <a:grpSpLocks/>
          </p:cNvGrpSpPr>
          <p:nvPr/>
        </p:nvGrpSpPr>
        <p:grpSpPr bwMode="auto">
          <a:xfrm>
            <a:off x="2857500" y="762000"/>
            <a:ext cx="1714500" cy="1066800"/>
            <a:chOff x="1800" y="480"/>
            <a:chExt cx="1080" cy="672"/>
          </a:xfrm>
        </p:grpSpPr>
        <p:sp>
          <p:nvSpPr>
            <p:cNvPr id="59466" name="Rectangle 74"/>
            <p:cNvSpPr>
              <a:spLocks noChangeArrowheads="1"/>
            </p:cNvSpPr>
            <p:nvPr/>
          </p:nvSpPr>
          <p:spPr bwMode="auto">
            <a:xfrm>
              <a:off x="1800" y="672"/>
              <a:ext cx="1080" cy="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buFont typeface="Wingdings" pitchFamily="2" charset="2"/>
                <a:buChar char="ÿ"/>
              </a:pPr>
              <a:r>
                <a:rPr lang="en-US" sz="1000" i="1">
                  <a:latin typeface="Times New Roman" pitchFamily="18" charset="0"/>
                </a:rPr>
                <a:t>Brokers must register online to use Export System</a:t>
              </a:r>
            </a:p>
            <a:p>
              <a:pPr eaLnBrk="0" hangingPunct="0">
                <a:buFont typeface="Wingdings" pitchFamily="2" charset="2"/>
                <a:buChar char="ÿ"/>
              </a:pPr>
              <a:r>
                <a:rPr lang="en-US" sz="1000" i="1">
                  <a:latin typeface="Times New Roman" pitchFamily="18" charset="0"/>
                </a:rPr>
                <a:t>Exporters use same login from jExporter system</a:t>
              </a:r>
              <a:endParaRPr lang="en-US" sz="1000">
                <a:latin typeface="Times New Roman" pitchFamily="18" charset="0"/>
              </a:endParaRPr>
            </a:p>
          </p:txBody>
        </p:sp>
        <p:pic>
          <p:nvPicPr>
            <p:cNvPr id="59526" name="Picture 13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824" y="480"/>
              <a:ext cx="888" cy="204"/>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713537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Rectangle 8"/>
          <p:cNvSpPr>
            <a:spLocks noChangeArrowheads="1"/>
          </p:cNvSpPr>
          <p:nvPr/>
        </p:nvSpPr>
        <p:spPr bwMode="auto">
          <a:xfrm>
            <a:off x="685800" y="685800"/>
            <a:ext cx="77724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US" sz="2800" b="1" u="sng" dirty="0">
                <a:solidFill>
                  <a:schemeClr val="tx1">
                    <a:lumMod val="75000"/>
                    <a:lumOff val="25000"/>
                  </a:schemeClr>
                </a:solidFill>
                <a:effectLst>
                  <a:outerShdw blurRad="38100" dist="38100" dir="2700000" algn="tl">
                    <a:srgbClr val="C0C0C0"/>
                  </a:outerShdw>
                </a:effectLst>
                <a:cs typeface="Times New Roman" pitchFamily="18" charset="0"/>
              </a:rPr>
              <a:t>Exporter Registration System</a:t>
            </a:r>
            <a:r>
              <a:rPr lang="en-US" sz="4400" dirty="0">
                <a:solidFill>
                  <a:schemeClr val="tx1">
                    <a:lumMod val="75000"/>
                    <a:lumOff val="25000"/>
                  </a:schemeClr>
                </a:solidFill>
                <a:effectLst>
                  <a:outerShdw blurRad="38100" dist="38100" dir="2700000" algn="tl">
                    <a:srgbClr val="C0C0C0"/>
                  </a:outerShdw>
                </a:effectLst>
              </a:rPr>
              <a:t> </a:t>
            </a:r>
            <a:r>
              <a:rPr lang="en-US" sz="4000" dirty="0">
                <a:solidFill>
                  <a:schemeClr val="tx1">
                    <a:lumMod val="75000"/>
                    <a:lumOff val="25000"/>
                  </a:schemeClr>
                </a:solidFill>
                <a:effectLst>
                  <a:outerShdw blurRad="38100" dist="38100" dir="2700000" algn="tl">
                    <a:srgbClr val="C0C0C0"/>
                  </a:outerShdw>
                </a:effectLst>
              </a:rPr>
              <a:t>(</a:t>
            </a:r>
            <a:r>
              <a:rPr lang="en-US" sz="4000" dirty="0" err="1" smtClean="0">
                <a:solidFill>
                  <a:schemeClr val="tx1">
                    <a:lumMod val="75000"/>
                    <a:lumOff val="25000"/>
                  </a:schemeClr>
                </a:solidFill>
                <a:effectLst>
                  <a:outerShdw blurRad="38100" dist="38100" dir="2700000" algn="tl">
                    <a:srgbClr val="C0C0C0"/>
                  </a:outerShdw>
                </a:effectLst>
              </a:rPr>
              <a:t>jExporter</a:t>
            </a:r>
            <a:r>
              <a:rPr lang="en-US" sz="4000" dirty="0">
                <a:solidFill>
                  <a:schemeClr val="tx1">
                    <a:lumMod val="75000"/>
                    <a:lumOff val="25000"/>
                  </a:schemeClr>
                </a:solidFill>
                <a:effectLst>
                  <a:outerShdw blurRad="38100" dist="38100" dir="2700000" algn="tl">
                    <a:srgbClr val="C0C0C0"/>
                  </a:outerShdw>
                </a:effectLst>
              </a:rPr>
              <a:t>)</a:t>
            </a:r>
          </a:p>
        </p:txBody>
      </p:sp>
      <p:sp>
        <p:nvSpPr>
          <p:cNvPr id="7177" name="Rectangle 9"/>
          <p:cNvSpPr>
            <a:spLocks noChangeArrowheads="1"/>
          </p:cNvSpPr>
          <p:nvPr/>
        </p:nvSpPr>
        <p:spPr bwMode="auto">
          <a:xfrm>
            <a:off x="381000" y="1524000"/>
            <a:ext cx="83439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nSpc>
                <a:spcPct val="90000"/>
              </a:lnSpc>
              <a:spcBef>
                <a:spcPct val="20000"/>
              </a:spcBef>
              <a:buFont typeface="Wingdings" pitchFamily="2" charset="2"/>
              <a:buChar char="q"/>
            </a:pPr>
            <a:r>
              <a:rPr lang="en-US" b="1" dirty="0">
                <a:solidFill>
                  <a:schemeClr val="tx1">
                    <a:lumMod val="75000"/>
                    <a:lumOff val="25000"/>
                  </a:schemeClr>
                </a:solidFill>
                <a:effectLst>
                  <a:outerShdw blurRad="38100" dist="38100" dir="2700000" algn="tl">
                    <a:srgbClr val="C0C0C0"/>
                  </a:outerShdw>
                </a:effectLst>
                <a:cs typeface="Times New Roman" pitchFamily="18" charset="0"/>
              </a:rPr>
              <a:t>J-Exporter</a:t>
            </a:r>
          </a:p>
          <a:p>
            <a:pPr marL="742950" lvl="1" indent="-285750">
              <a:lnSpc>
                <a:spcPct val="90000"/>
              </a:lnSpc>
              <a:spcBef>
                <a:spcPct val="20000"/>
              </a:spcBef>
              <a:buFontTx/>
              <a:buBlip>
                <a:blip r:embed="rId2"/>
              </a:buBlip>
            </a:pPr>
            <a:r>
              <a:rPr lang="en-US" sz="2400" dirty="0" smtClean="0">
                <a:latin typeface="Times New Roman" pitchFamily="18" charset="0"/>
                <a:cs typeface="Times New Roman" pitchFamily="18" charset="0"/>
              </a:rPr>
              <a:t>J-Exporter </a:t>
            </a:r>
            <a:r>
              <a:rPr lang="en-US" sz="2400" dirty="0">
                <a:latin typeface="Times New Roman" pitchFamily="18" charset="0"/>
                <a:cs typeface="Times New Roman" pitchFamily="18" charset="0"/>
              </a:rPr>
              <a:t>is an Internet based system, which facilitates exporter registration and processing. </a:t>
            </a:r>
          </a:p>
          <a:p>
            <a:pPr marL="742950" lvl="1" indent="-285750">
              <a:lnSpc>
                <a:spcPct val="90000"/>
              </a:lnSpc>
              <a:spcBef>
                <a:spcPct val="20000"/>
              </a:spcBef>
              <a:buFontTx/>
              <a:buBlip>
                <a:blip r:embed="rId2"/>
              </a:buBlip>
            </a:pPr>
            <a:r>
              <a:rPr lang="en-US" sz="2400" dirty="0">
                <a:latin typeface="Times New Roman" pitchFamily="18" charset="0"/>
                <a:cs typeface="Times New Roman" pitchFamily="18" charset="0"/>
              </a:rPr>
              <a:t>It integrates with other agencies that need to validate exporters before allowing further processing</a:t>
            </a:r>
            <a:r>
              <a:rPr lang="en-US" sz="2400" dirty="0" smtClean="0">
                <a:latin typeface="Times New Roman" pitchFamily="18" charset="0"/>
                <a:cs typeface="Times New Roman" pitchFamily="18" charset="0"/>
              </a:rPr>
              <a:t>.</a:t>
            </a:r>
          </a:p>
          <a:p>
            <a:pPr lvl="1">
              <a:lnSpc>
                <a:spcPct val="90000"/>
              </a:lnSpc>
              <a:spcBef>
                <a:spcPct val="20000"/>
              </a:spcBef>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marL="342900" indent="-342900">
              <a:lnSpc>
                <a:spcPct val="90000"/>
              </a:lnSpc>
              <a:spcBef>
                <a:spcPct val="20000"/>
              </a:spcBef>
              <a:buFont typeface="Wingdings" pitchFamily="2" charset="2"/>
              <a:buChar char="q"/>
            </a:pPr>
            <a:r>
              <a:rPr lang="en-US" b="1" dirty="0">
                <a:solidFill>
                  <a:schemeClr val="tx1">
                    <a:lumMod val="75000"/>
                    <a:lumOff val="25000"/>
                  </a:schemeClr>
                </a:solidFill>
                <a:effectLst>
                  <a:outerShdw blurRad="38100" dist="38100" dir="2700000" algn="tl">
                    <a:srgbClr val="C0C0C0"/>
                  </a:outerShdw>
                </a:effectLst>
                <a:cs typeface="Times New Roman" pitchFamily="18" charset="0"/>
              </a:rPr>
              <a:t>Features and Functions </a:t>
            </a:r>
          </a:p>
          <a:p>
            <a:pPr marL="742950" lvl="1" indent="-285750">
              <a:lnSpc>
                <a:spcPct val="90000"/>
              </a:lnSpc>
              <a:spcBef>
                <a:spcPct val="20000"/>
              </a:spcBef>
              <a:buFontTx/>
              <a:buBlip>
                <a:blip r:embed="rId2"/>
              </a:buBlip>
            </a:pPr>
            <a:r>
              <a:rPr lang="en-US" sz="2400" dirty="0">
                <a:latin typeface="Times New Roman" pitchFamily="18" charset="0"/>
                <a:cs typeface="Times New Roman" pitchFamily="18" charset="0"/>
              </a:rPr>
              <a:t>Registration of consignee and products online.</a:t>
            </a:r>
          </a:p>
          <a:p>
            <a:pPr marL="742950" lvl="1" indent="-285750">
              <a:lnSpc>
                <a:spcPct val="90000"/>
              </a:lnSpc>
              <a:spcBef>
                <a:spcPct val="20000"/>
              </a:spcBef>
              <a:buFontTx/>
              <a:buBlip>
                <a:blip r:embed="rId2"/>
              </a:buBlip>
            </a:pPr>
            <a:r>
              <a:rPr lang="en-US" sz="2400" dirty="0">
                <a:latin typeface="Times New Roman" pitchFamily="18" charset="0"/>
                <a:cs typeface="Times New Roman" pitchFamily="18" charset="0"/>
              </a:rPr>
              <a:t>Validation of Taxpayer Registration Number</a:t>
            </a:r>
          </a:p>
          <a:p>
            <a:pPr marL="742950" lvl="1" indent="-285750">
              <a:lnSpc>
                <a:spcPct val="90000"/>
              </a:lnSpc>
              <a:spcBef>
                <a:spcPct val="20000"/>
              </a:spcBef>
              <a:buFontTx/>
              <a:buBlip>
                <a:blip r:embed="rId2"/>
              </a:buBlip>
            </a:pPr>
            <a:r>
              <a:rPr lang="en-US" sz="2400" dirty="0">
                <a:latin typeface="Times New Roman" pitchFamily="18" charset="0"/>
                <a:cs typeface="Times New Roman" pitchFamily="18" charset="0"/>
              </a:rPr>
              <a:t>Authorization letter requests </a:t>
            </a:r>
          </a:p>
          <a:p>
            <a:pPr marL="742950" lvl="1" indent="-285750">
              <a:lnSpc>
                <a:spcPct val="90000"/>
              </a:lnSpc>
              <a:spcBef>
                <a:spcPct val="20000"/>
              </a:spcBef>
              <a:buFontTx/>
              <a:buBlip>
                <a:blip r:embed="rId2"/>
              </a:buBlip>
            </a:pPr>
            <a:r>
              <a:rPr lang="en-US" sz="2400" dirty="0">
                <a:latin typeface="Times New Roman" pitchFamily="18" charset="0"/>
                <a:cs typeface="Times New Roman" pitchFamily="18" charset="0"/>
              </a:rPr>
              <a:t>Electronic Payment of Registration/Re-registration fees </a:t>
            </a:r>
          </a:p>
          <a:p>
            <a:pPr marL="742950" lvl="1" indent="-285750">
              <a:lnSpc>
                <a:spcPct val="90000"/>
              </a:lnSpc>
              <a:spcBef>
                <a:spcPct val="20000"/>
              </a:spcBef>
              <a:buFontTx/>
              <a:buBlip>
                <a:blip r:embed="rId2"/>
              </a:buBlip>
            </a:pPr>
            <a:r>
              <a:rPr lang="en-US" sz="2400" dirty="0">
                <a:latin typeface="Times New Roman" pitchFamily="18" charset="0"/>
                <a:cs typeface="Times New Roman" pitchFamily="18" charset="0"/>
              </a:rPr>
              <a:t>Real time transfer of information to trade agencies. </a:t>
            </a:r>
          </a:p>
        </p:txBody>
      </p:sp>
    </p:spTree>
    <p:extLst>
      <p:ext uri="{BB962C8B-B14F-4D97-AF65-F5344CB8AC3E}">
        <p14:creationId xmlns:p14="http://schemas.microsoft.com/office/powerpoint/2010/main" xmlns="" val="868354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box(in)">
                                      <p:cBhvr>
                                        <p:cTn id="7" dur="500"/>
                                        <p:tgtEl>
                                          <p:spTgt spid="7176"/>
                                        </p:tgtEl>
                                      </p:cBhvr>
                                    </p:animEffect>
                                  </p:childTnLst>
                                </p:cTn>
                              </p:par>
                            </p:childTnLst>
                          </p:cTn>
                        </p:par>
                        <p:par>
                          <p:cTn id="8" fill="hold" nodeType="afterGroup">
                            <p:stCondLst>
                              <p:cond delay="500"/>
                            </p:stCondLst>
                            <p:childTnLst>
                              <p:par>
                                <p:cTn id="9" presetID="2" presetClass="entr" presetSubtype="3" fill="hold" grpId="0" nodeType="afterEffect">
                                  <p:stCondLst>
                                    <p:cond delay="0"/>
                                  </p:stCondLst>
                                  <p:childTnLst>
                                    <p:set>
                                      <p:cBhvr>
                                        <p:cTn id="10" dur="1" fill="hold">
                                          <p:stCondLst>
                                            <p:cond delay="0"/>
                                          </p:stCondLst>
                                        </p:cTn>
                                        <p:tgtEl>
                                          <p:spTgt spid="7177"/>
                                        </p:tgtEl>
                                        <p:attrNameLst>
                                          <p:attrName>style.visibility</p:attrName>
                                        </p:attrNameLst>
                                      </p:cBhvr>
                                      <p:to>
                                        <p:strVal val="visible"/>
                                      </p:to>
                                    </p:set>
                                    <p:anim calcmode="lin" valueType="num">
                                      <p:cBhvr additive="base">
                                        <p:cTn id="11" dur="500" fill="hold"/>
                                        <p:tgtEl>
                                          <p:spTgt spid="7177"/>
                                        </p:tgtEl>
                                        <p:attrNameLst>
                                          <p:attrName>ppt_x</p:attrName>
                                        </p:attrNameLst>
                                      </p:cBhvr>
                                      <p:tavLst>
                                        <p:tav tm="0">
                                          <p:val>
                                            <p:strVal val="1+#ppt_w/2"/>
                                          </p:val>
                                        </p:tav>
                                        <p:tav tm="100000">
                                          <p:val>
                                            <p:strVal val="#ppt_x"/>
                                          </p:val>
                                        </p:tav>
                                      </p:tavLst>
                                    </p:anim>
                                    <p:anim calcmode="lin" valueType="num">
                                      <p:cBhvr additive="base">
                                        <p:cTn id="12" dur="500" fill="hold"/>
                                        <p:tgtEl>
                                          <p:spTgt spid="71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autoUpdateAnimBg="0"/>
      <p:bldP spid="717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C:\Documents and Settings\cnicholas\My Documents\My Files\Clipart\logo\jacoatofarms.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24600" y="1828800"/>
            <a:ext cx="1738313" cy="1752600"/>
          </a:xfrm>
          <a:prstGeom prst="rect">
            <a:avLst/>
          </a:prstGeom>
          <a:noFill/>
          <a:extLst>
            <a:ext uri="{909E8E84-426E-40DD-AFC4-6F175D3DCCD1}">
              <a14:hiddenFill xmlns:a14="http://schemas.microsoft.com/office/drawing/2010/main" xmlns="">
                <a:solidFill>
                  <a:srgbClr val="FFFFFF"/>
                </a:solidFill>
              </a14:hiddenFill>
            </a:ext>
          </a:extLst>
        </p:spPr>
      </p:pic>
      <p:sp>
        <p:nvSpPr>
          <p:cNvPr id="14343" name="Rectangle 7"/>
          <p:cNvSpPr>
            <a:spLocks noChangeArrowheads="1"/>
          </p:cNvSpPr>
          <p:nvPr/>
        </p:nvSpPr>
        <p:spPr bwMode="auto">
          <a:xfrm>
            <a:off x="685800" y="762000"/>
            <a:ext cx="7772400" cy="533400"/>
          </a:xfrm>
          <a:prstGeom prst="rect">
            <a:avLst/>
          </a:prstGeom>
          <a:gradFill rotWithShape="0">
            <a:gsLst>
              <a:gs pos="0">
                <a:srgbClr val="81C0FF"/>
              </a:gs>
              <a:gs pos="100000">
                <a:srgbClr val="FFFFFF"/>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US" sz="2800" b="1" u="sng">
                <a:solidFill>
                  <a:srgbClr val="0066FF"/>
                </a:solidFill>
                <a:effectLst>
                  <a:outerShdw blurRad="38100" dist="38100" dir="2700000" algn="tl">
                    <a:srgbClr val="000000"/>
                  </a:outerShdw>
                </a:effectLst>
                <a:cs typeface="Times New Roman" pitchFamily="18" charset="0"/>
              </a:rPr>
              <a:t>Integration with Other Trade Agencies</a:t>
            </a:r>
          </a:p>
        </p:txBody>
      </p:sp>
      <p:sp>
        <p:nvSpPr>
          <p:cNvPr id="14344" name="Rectangle 8"/>
          <p:cNvSpPr>
            <a:spLocks noChangeArrowheads="1"/>
          </p:cNvSpPr>
          <p:nvPr/>
        </p:nvSpPr>
        <p:spPr bwMode="auto">
          <a:xfrm>
            <a:off x="762000" y="1676400"/>
            <a:ext cx="3178175"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150000"/>
              </a:lnSpc>
              <a:spcBef>
                <a:spcPct val="20000"/>
              </a:spcBef>
              <a:buFontTx/>
              <a:buBlip>
                <a:blip r:embed="rId3"/>
              </a:buBlip>
            </a:pPr>
            <a:r>
              <a:rPr lang="en-US" b="1"/>
              <a:t>Ministry Of Agriculture </a:t>
            </a:r>
          </a:p>
        </p:txBody>
      </p:sp>
      <p:sp>
        <p:nvSpPr>
          <p:cNvPr id="14346" name="Rectangle 10"/>
          <p:cNvSpPr>
            <a:spLocks noChangeArrowheads="1"/>
          </p:cNvSpPr>
          <p:nvPr/>
        </p:nvSpPr>
        <p:spPr bwMode="auto">
          <a:xfrm>
            <a:off x="762000" y="2286000"/>
            <a:ext cx="3897313"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150000"/>
              </a:lnSpc>
              <a:spcBef>
                <a:spcPct val="20000"/>
              </a:spcBef>
              <a:buFontTx/>
              <a:buBlip>
                <a:blip r:embed="rId3"/>
              </a:buBlip>
            </a:pPr>
            <a:r>
              <a:rPr lang="en-US" b="1"/>
              <a:t>Ministry Of National Security </a:t>
            </a:r>
          </a:p>
        </p:txBody>
      </p:sp>
      <p:sp>
        <p:nvSpPr>
          <p:cNvPr id="14347" name="Rectangle 11"/>
          <p:cNvSpPr>
            <a:spLocks noChangeArrowheads="1"/>
          </p:cNvSpPr>
          <p:nvPr/>
        </p:nvSpPr>
        <p:spPr bwMode="auto">
          <a:xfrm>
            <a:off x="762000" y="2819400"/>
            <a:ext cx="3648075"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150000"/>
              </a:lnSpc>
              <a:spcBef>
                <a:spcPct val="20000"/>
              </a:spcBef>
              <a:buFontTx/>
              <a:buBlip>
                <a:blip r:embed="rId3"/>
              </a:buBlip>
            </a:pPr>
            <a:r>
              <a:rPr lang="en-US" b="1"/>
              <a:t>Pesticide Control Authority</a:t>
            </a:r>
          </a:p>
        </p:txBody>
      </p:sp>
      <p:sp>
        <p:nvSpPr>
          <p:cNvPr id="14350" name="Rectangle 14"/>
          <p:cNvSpPr>
            <a:spLocks noChangeArrowheads="1"/>
          </p:cNvSpPr>
          <p:nvPr/>
        </p:nvSpPr>
        <p:spPr bwMode="auto">
          <a:xfrm>
            <a:off x="762000" y="3505200"/>
            <a:ext cx="512921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buFontTx/>
              <a:buBlip>
                <a:blip r:embed="rId3"/>
              </a:buBlip>
            </a:pPr>
            <a:r>
              <a:rPr lang="en-US" b="1"/>
              <a:t>Food Storage , Prevention &amp; Infestation</a:t>
            </a:r>
          </a:p>
        </p:txBody>
      </p:sp>
      <p:sp>
        <p:nvSpPr>
          <p:cNvPr id="14352" name="Rectangle 16"/>
          <p:cNvSpPr>
            <a:spLocks noChangeArrowheads="1"/>
          </p:cNvSpPr>
          <p:nvPr/>
        </p:nvSpPr>
        <p:spPr bwMode="auto">
          <a:xfrm>
            <a:off x="762000" y="5257800"/>
            <a:ext cx="2930525"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150000"/>
              </a:lnSpc>
              <a:spcBef>
                <a:spcPct val="20000"/>
              </a:spcBef>
              <a:buFontTx/>
              <a:buBlip>
                <a:blip r:embed="rId3"/>
              </a:buBlip>
            </a:pPr>
            <a:r>
              <a:rPr lang="en-US" b="1"/>
              <a:t>Bureau of Standards </a:t>
            </a:r>
          </a:p>
        </p:txBody>
      </p:sp>
      <p:sp>
        <p:nvSpPr>
          <p:cNvPr id="14353" name="Rectangle 17"/>
          <p:cNvSpPr>
            <a:spLocks noChangeArrowheads="1"/>
          </p:cNvSpPr>
          <p:nvPr/>
        </p:nvSpPr>
        <p:spPr bwMode="auto">
          <a:xfrm>
            <a:off x="762000" y="4572000"/>
            <a:ext cx="2559050"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150000"/>
              </a:lnSpc>
              <a:spcBef>
                <a:spcPct val="20000"/>
              </a:spcBef>
              <a:buFontTx/>
              <a:buBlip>
                <a:blip r:embed="rId3"/>
              </a:buBlip>
            </a:pPr>
            <a:r>
              <a:rPr lang="en-US" b="1"/>
              <a:t>Ministry of Health </a:t>
            </a:r>
          </a:p>
        </p:txBody>
      </p:sp>
      <p:sp>
        <p:nvSpPr>
          <p:cNvPr id="14354" name="Rectangle 18"/>
          <p:cNvSpPr>
            <a:spLocks noChangeArrowheads="1"/>
          </p:cNvSpPr>
          <p:nvPr/>
        </p:nvSpPr>
        <p:spPr bwMode="auto">
          <a:xfrm>
            <a:off x="762000" y="3962400"/>
            <a:ext cx="3041650"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nSpc>
                <a:spcPct val="150000"/>
              </a:lnSpc>
              <a:spcBef>
                <a:spcPct val="20000"/>
              </a:spcBef>
              <a:buFontTx/>
              <a:buBlip>
                <a:blip r:embed="rId3"/>
              </a:buBlip>
            </a:pPr>
            <a:r>
              <a:rPr lang="en-US" b="1"/>
              <a:t>Environmental Health </a:t>
            </a:r>
          </a:p>
        </p:txBody>
      </p:sp>
    </p:spTree>
    <p:extLst>
      <p:ext uri="{BB962C8B-B14F-4D97-AF65-F5344CB8AC3E}">
        <p14:creationId xmlns:p14="http://schemas.microsoft.com/office/powerpoint/2010/main" xmlns="" val="1831865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after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p:cTn id="7" dur="500" fill="hold"/>
                                        <p:tgtEl>
                                          <p:spTgt spid="14340"/>
                                        </p:tgtEl>
                                        <p:attrNameLst>
                                          <p:attrName>ppt_w</p:attrName>
                                        </p:attrNameLst>
                                      </p:cBhvr>
                                      <p:tavLst>
                                        <p:tav tm="0">
                                          <p:val>
                                            <p:fltVal val="0"/>
                                          </p:val>
                                        </p:tav>
                                        <p:tav tm="100000">
                                          <p:val>
                                            <p:strVal val="#ppt_w"/>
                                          </p:val>
                                        </p:tav>
                                      </p:tavLst>
                                    </p:anim>
                                    <p:anim calcmode="lin" valueType="num">
                                      <p:cBhvr>
                                        <p:cTn id="8" dur="500" fill="hold"/>
                                        <p:tgtEl>
                                          <p:spTgt spid="1434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2000"/>
                                  </p:stCondLst>
                                  <p:childTnLst>
                                    <p:set>
                                      <p:cBhvr>
                                        <p:cTn id="11" dur="1" fill="hold">
                                          <p:stCondLst>
                                            <p:cond delay="0"/>
                                          </p:stCondLst>
                                        </p:cTn>
                                        <p:tgtEl>
                                          <p:spTgt spid="14343"/>
                                        </p:tgtEl>
                                        <p:attrNameLst>
                                          <p:attrName>style.visibility</p:attrName>
                                        </p:attrNameLst>
                                      </p:cBhvr>
                                      <p:to>
                                        <p:strVal val="visible"/>
                                      </p:to>
                                    </p:set>
                                    <p:anim calcmode="lin" valueType="num">
                                      <p:cBhvr>
                                        <p:cTn id="12" dur="500" fill="hold"/>
                                        <p:tgtEl>
                                          <p:spTgt spid="14343"/>
                                        </p:tgtEl>
                                        <p:attrNameLst>
                                          <p:attrName>ppt_w</p:attrName>
                                        </p:attrNameLst>
                                      </p:cBhvr>
                                      <p:tavLst>
                                        <p:tav tm="0">
                                          <p:val>
                                            <p:fltVal val="0"/>
                                          </p:val>
                                        </p:tav>
                                        <p:tav tm="100000">
                                          <p:val>
                                            <p:strVal val="#ppt_w"/>
                                          </p:val>
                                        </p:tav>
                                      </p:tavLst>
                                    </p:anim>
                                    <p:anim calcmode="lin" valueType="num">
                                      <p:cBhvr>
                                        <p:cTn id="13" dur="500" fill="hold"/>
                                        <p:tgtEl>
                                          <p:spTgt spid="14343"/>
                                        </p:tgtEl>
                                        <p:attrNameLst>
                                          <p:attrName>ppt_h</p:attrName>
                                        </p:attrNameLst>
                                      </p:cBhvr>
                                      <p:tavLst>
                                        <p:tav tm="0">
                                          <p:val>
                                            <p:fltVal val="0"/>
                                          </p:val>
                                        </p:tav>
                                        <p:tav tm="100000">
                                          <p:val>
                                            <p:strVal val="#ppt_h"/>
                                          </p:val>
                                        </p:tav>
                                      </p:tavLst>
                                    </p:anim>
                                  </p:childTnLst>
                                </p:cTn>
                              </p:par>
                            </p:childTnLst>
                          </p:cTn>
                        </p:par>
                        <p:par>
                          <p:cTn id="14" fill="hold" nodeType="afterGroup">
                            <p:stCondLst>
                              <p:cond delay="3000"/>
                            </p:stCondLst>
                            <p:childTnLst>
                              <p:par>
                                <p:cTn id="15" presetID="15" presetClass="entr" presetSubtype="0" fill="hold" grpId="0" nodeType="afterEffect">
                                  <p:stCondLst>
                                    <p:cond delay="2000"/>
                                  </p:stCondLst>
                                  <p:childTnLst>
                                    <p:set>
                                      <p:cBhvr>
                                        <p:cTn id="16" dur="1" fill="hold">
                                          <p:stCondLst>
                                            <p:cond delay="0"/>
                                          </p:stCondLst>
                                        </p:cTn>
                                        <p:tgtEl>
                                          <p:spTgt spid="14344"/>
                                        </p:tgtEl>
                                        <p:attrNameLst>
                                          <p:attrName>style.visibility</p:attrName>
                                        </p:attrNameLst>
                                      </p:cBhvr>
                                      <p:to>
                                        <p:strVal val="visible"/>
                                      </p:to>
                                    </p:set>
                                    <p:anim calcmode="lin" valueType="num">
                                      <p:cBhvr>
                                        <p:cTn id="17" dur="1000" fill="hold"/>
                                        <p:tgtEl>
                                          <p:spTgt spid="14344"/>
                                        </p:tgtEl>
                                        <p:attrNameLst>
                                          <p:attrName>ppt_w</p:attrName>
                                        </p:attrNameLst>
                                      </p:cBhvr>
                                      <p:tavLst>
                                        <p:tav tm="0">
                                          <p:val>
                                            <p:fltVal val="0"/>
                                          </p:val>
                                        </p:tav>
                                        <p:tav tm="100000">
                                          <p:val>
                                            <p:strVal val="#ppt_w"/>
                                          </p:val>
                                        </p:tav>
                                      </p:tavLst>
                                    </p:anim>
                                    <p:anim calcmode="lin" valueType="num">
                                      <p:cBhvr>
                                        <p:cTn id="18" dur="1000" fill="hold"/>
                                        <p:tgtEl>
                                          <p:spTgt spid="14344"/>
                                        </p:tgtEl>
                                        <p:attrNameLst>
                                          <p:attrName>ppt_h</p:attrName>
                                        </p:attrNameLst>
                                      </p:cBhvr>
                                      <p:tavLst>
                                        <p:tav tm="0">
                                          <p:val>
                                            <p:fltVal val="0"/>
                                          </p:val>
                                        </p:tav>
                                        <p:tav tm="100000">
                                          <p:val>
                                            <p:strVal val="#ppt_h"/>
                                          </p:val>
                                        </p:tav>
                                      </p:tavLst>
                                    </p:anim>
                                    <p:anim calcmode="lin" valueType="num">
                                      <p:cBhvr>
                                        <p:cTn id="19" dur="1000" fill="hold"/>
                                        <p:tgtEl>
                                          <p:spTgt spid="1434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4344"/>
                                        </p:tgtEl>
                                        <p:attrNameLst>
                                          <p:attrName>ppt_y</p:attrName>
                                        </p:attrNameLst>
                                      </p:cBhvr>
                                      <p:tavLst>
                                        <p:tav tm="0" fmla="#ppt_y+(sin(-2*pi*(1-$))*-#ppt_x+cos(-2*pi*(1-$))*(1-#ppt_y))*(1-$)">
                                          <p:val>
                                            <p:fltVal val="0"/>
                                          </p:val>
                                        </p:tav>
                                        <p:tav tm="100000">
                                          <p:val>
                                            <p:fltVal val="1"/>
                                          </p:val>
                                        </p:tav>
                                      </p:tavLst>
                                    </p:anim>
                                  </p:childTnLst>
                                </p:cTn>
                              </p:par>
                            </p:childTnLst>
                          </p:cTn>
                        </p:par>
                        <p:par>
                          <p:cTn id="21" fill="hold" nodeType="afterGroup">
                            <p:stCondLst>
                              <p:cond delay="6000"/>
                            </p:stCondLst>
                            <p:childTnLst>
                              <p:par>
                                <p:cTn id="22" presetID="15" presetClass="entr" presetSubtype="0" fill="hold" grpId="0" nodeType="afterEffect">
                                  <p:stCondLst>
                                    <p:cond delay="3000"/>
                                  </p:stCondLst>
                                  <p:childTnLst>
                                    <p:set>
                                      <p:cBhvr>
                                        <p:cTn id="23" dur="1" fill="hold">
                                          <p:stCondLst>
                                            <p:cond delay="0"/>
                                          </p:stCondLst>
                                        </p:cTn>
                                        <p:tgtEl>
                                          <p:spTgt spid="14346"/>
                                        </p:tgtEl>
                                        <p:attrNameLst>
                                          <p:attrName>style.visibility</p:attrName>
                                        </p:attrNameLst>
                                      </p:cBhvr>
                                      <p:to>
                                        <p:strVal val="visible"/>
                                      </p:to>
                                    </p:set>
                                    <p:anim calcmode="lin" valueType="num">
                                      <p:cBhvr>
                                        <p:cTn id="24" dur="1000" fill="hold"/>
                                        <p:tgtEl>
                                          <p:spTgt spid="14346"/>
                                        </p:tgtEl>
                                        <p:attrNameLst>
                                          <p:attrName>ppt_w</p:attrName>
                                        </p:attrNameLst>
                                      </p:cBhvr>
                                      <p:tavLst>
                                        <p:tav tm="0">
                                          <p:val>
                                            <p:fltVal val="0"/>
                                          </p:val>
                                        </p:tav>
                                        <p:tav tm="100000">
                                          <p:val>
                                            <p:strVal val="#ppt_w"/>
                                          </p:val>
                                        </p:tav>
                                      </p:tavLst>
                                    </p:anim>
                                    <p:anim calcmode="lin" valueType="num">
                                      <p:cBhvr>
                                        <p:cTn id="25" dur="1000" fill="hold"/>
                                        <p:tgtEl>
                                          <p:spTgt spid="14346"/>
                                        </p:tgtEl>
                                        <p:attrNameLst>
                                          <p:attrName>ppt_h</p:attrName>
                                        </p:attrNameLst>
                                      </p:cBhvr>
                                      <p:tavLst>
                                        <p:tav tm="0">
                                          <p:val>
                                            <p:fltVal val="0"/>
                                          </p:val>
                                        </p:tav>
                                        <p:tav tm="100000">
                                          <p:val>
                                            <p:strVal val="#ppt_h"/>
                                          </p:val>
                                        </p:tav>
                                      </p:tavLst>
                                    </p:anim>
                                    <p:anim calcmode="lin" valueType="num">
                                      <p:cBhvr>
                                        <p:cTn id="26" dur="1000" fill="hold"/>
                                        <p:tgtEl>
                                          <p:spTgt spid="1434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4346"/>
                                        </p:tgtEl>
                                        <p:attrNameLst>
                                          <p:attrName>ppt_y</p:attrName>
                                        </p:attrNameLst>
                                      </p:cBhvr>
                                      <p:tavLst>
                                        <p:tav tm="0" fmla="#ppt_y+(sin(-2*pi*(1-$))*-#ppt_x+cos(-2*pi*(1-$))*(1-#ppt_y))*(1-$)">
                                          <p:val>
                                            <p:fltVal val="0"/>
                                          </p:val>
                                        </p:tav>
                                        <p:tav tm="100000">
                                          <p:val>
                                            <p:fltVal val="1"/>
                                          </p:val>
                                        </p:tav>
                                      </p:tavLst>
                                    </p:anim>
                                  </p:childTnLst>
                                </p:cTn>
                              </p:par>
                            </p:childTnLst>
                          </p:cTn>
                        </p:par>
                        <p:par>
                          <p:cTn id="28" fill="hold" nodeType="afterGroup">
                            <p:stCondLst>
                              <p:cond delay="10000"/>
                            </p:stCondLst>
                            <p:childTnLst>
                              <p:par>
                                <p:cTn id="29" presetID="15" presetClass="entr" presetSubtype="0" fill="hold" grpId="0" nodeType="afterEffect">
                                  <p:stCondLst>
                                    <p:cond delay="3000"/>
                                  </p:stCondLst>
                                  <p:childTnLst>
                                    <p:set>
                                      <p:cBhvr>
                                        <p:cTn id="30" dur="1" fill="hold">
                                          <p:stCondLst>
                                            <p:cond delay="0"/>
                                          </p:stCondLst>
                                        </p:cTn>
                                        <p:tgtEl>
                                          <p:spTgt spid="14347"/>
                                        </p:tgtEl>
                                        <p:attrNameLst>
                                          <p:attrName>style.visibility</p:attrName>
                                        </p:attrNameLst>
                                      </p:cBhvr>
                                      <p:to>
                                        <p:strVal val="visible"/>
                                      </p:to>
                                    </p:set>
                                    <p:anim calcmode="lin" valueType="num">
                                      <p:cBhvr>
                                        <p:cTn id="31" dur="1000" fill="hold"/>
                                        <p:tgtEl>
                                          <p:spTgt spid="14347"/>
                                        </p:tgtEl>
                                        <p:attrNameLst>
                                          <p:attrName>ppt_w</p:attrName>
                                        </p:attrNameLst>
                                      </p:cBhvr>
                                      <p:tavLst>
                                        <p:tav tm="0">
                                          <p:val>
                                            <p:fltVal val="0"/>
                                          </p:val>
                                        </p:tav>
                                        <p:tav tm="100000">
                                          <p:val>
                                            <p:strVal val="#ppt_w"/>
                                          </p:val>
                                        </p:tav>
                                      </p:tavLst>
                                    </p:anim>
                                    <p:anim calcmode="lin" valueType="num">
                                      <p:cBhvr>
                                        <p:cTn id="32" dur="1000" fill="hold"/>
                                        <p:tgtEl>
                                          <p:spTgt spid="14347"/>
                                        </p:tgtEl>
                                        <p:attrNameLst>
                                          <p:attrName>ppt_h</p:attrName>
                                        </p:attrNameLst>
                                      </p:cBhvr>
                                      <p:tavLst>
                                        <p:tav tm="0">
                                          <p:val>
                                            <p:fltVal val="0"/>
                                          </p:val>
                                        </p:tav>
                                        <p:tav tm="100000">
                                          <p:val>
                                            <p:strVal val="#ppt_h"/>
                                          </p:val>
                                        </p:tav>
                                      </p:tavLst>
                                    </p:anim>
                                    <p:anim calcmode="lin" valueType="num">
                                      <p:cBhvr>
                                        <p:cTn id="33" dur="1000" fill="hold"/>
                                        <p:tgtEl>
                                          <p:spTgt spid="1434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4347"/>
                                        </p:tgtEl>
                                        <p:attrNameLst>
                                          <p:attrName>ppt_y</p:attrName>
                                        </p:attrNameLst>
                                      </p:cBhvr>
                                      <p:tavLst>
                                        <p:tav tm="0" fmla="#ppt_y+(sin(-2*pi*(1-$))*-#ppt_x+cos(-2*pi*(1-$))*(1-#ppt_y))*(1-$)">
                                          <p:val>
                                            <p:fltVal val="0"/>
                                          </p:val>
                                        </p:tav>
                                        <p:tav tm="100000">
                                          <p:val>
                                            <p:fltVal val="1"/>
                                          </p:val>
                                        </p:tav>
                                      </p:tavLst>
                                    </p:anim>
                                  </p:childTnLst>
                                </p:cTn>
                              </p:par>
                            </p:childTnLst>
                          </p:cTn>
                        </p:par>
                        <p:par>
                          <p:cTn id="35" fill="hold" nodeType="afterGroup">
                            <p:stCondLst>
                              <p:cond delay="14000"/>
                            </p:stCondLst>
                            <p:childTnLst>
                              <p:par>
                                <p:cTn id="36" presetID="15" presetClass="entr" presetSubtype="0" fill="hold" grpId="0" nodeType="afterEffect">
                                  <p:stCondLst>
                                    <p:cond delay="3000"/>
                                  </p:stCondLst>
                                  <p:childTnLst>
                                    <p:set>
                                      <p:cBhvr>
                                        <p:cTn id="37" dur="1" fill="hold">
                                          <p:stCondLst>
                                            <p:cond delay="0"/>
                                          </p:stCondLst>
                                        </p:cTn>
                                        <p:tgtEl>
                                          <p:spTgt spid="14350"/>
                                        </p:tgtEl>
                                        <p:attrNameLst>
                                          <p:attrName>style.visibility</p:attrName>
                                        </p:attrNameLst>
                                      </p:cBhvr>
                                      <p:to>
                                        <p:strVal val="visible"/>
                                      </p:to>
                                    </p:set>
                                    <p:anim calcmode="lin" valueType="num">
                                      <p:cBhvr>
                                        <p:cTn id="38" dur="1000" fill="hold"/>
                                        <p:tgtEl>
                                          <p:spTgt spid="14350"/>
                                        </p:tgtEl>
                                        <p:attrNameLst>
                                          <p:attrName>ppt_w</p:attrName>
                                        </p:attrNameLst>
                                      </p:cBhvr>
                                      <p:tavLst>
                                        <p:tav tm="0">
                                          <p:val>
                                            <p:fltVal val="0"/>
                                          </p:val>
                                        </p:tav>
                                        <p:tav tm="100000">
                                          <p:val>
                                            <p:strVal val="#ppt_w"/>
                                          </p:val>
                                        </p:tav>
                                      </p:tavLst>
                                    </p:anim>
                                    <p:anim calcmode="lin" valueType="num">
                                      <p:cBhvr>
                                        <p:cTn id="39" dur="1000" fill="hold"/>
                                        <p:tgtEl>
                                          <p:spTgt spid="14350"/>
                                        </p:tgtEl>
                                        <p:attrNameLst>
                                          <p:attrName>ppt_h</p:attrName>
                                        </p:attrNameLst>
                                      </p:cBhvr>
                                      <p:tavLst>
                                        <p:tav tm="0">
                                          <p:val>
                                            <p:fltVal val="0"/>
                                          </p:val>
                                        </p:tav>
                                        <p:tav tm="100000">
                                          <p:val>
                                            <p:strVal val="#ppt_h"/>
                                          </p:val>
                                        </p:tav>
                                      </p:tavLst>
                                    </p:anim>
                                    <p:anim calcmode="lin" valueType="num">
                                      <p:cBhvr>
                                        <p:cTn id="40" dur="1000" fill="hold"/>
                                        <p:tgtEl>
                                          <p:spTgt spid="14350"/>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14350"/>
                                        </p:tgtEl>
                                        <p:attrNameLst>
                                          <p:attrName>ppt_y</p:attrName>
                                        </p:attrNameLst>
                                      </p:cBhvr>
                                      <p:tavLst>
                                        <p:tav tm="0" fmla="#ppt_y+(sin(-2*pi*(1-$))*-#ppt_x+cos(-2*pi*(1-$))*(1-#ppt_y))*(1-$)">
                                          <p:val>
                                            <p:fltVal val="0"/>
                                          </p:val>
                                        </p:tav>
                                        <p:tav tm="100000">
                                          <p:val>
                                            <p:fltVal val="1"/>
                                          </p:val>
                                        </p:tav>
                                      </p:tavLst>
                                    </p:anim>
                                  </p:childTnLst>
                                </p:cTn>
                              </p:par>
                            </p:childTnLst>
                          </p:cTn>
                        </p:par>
                        <p:par>
                          <p:cTn id="42" fill="hold" nodeType="afterGroup">
                            <p:stCondLst>
                              <p:cond delay="18000"/>
                            </p:stCondLst>
                            <p:childTnLst>
                              <p:par>
                                <p:cTn id="43" presetID="15" presetClass="entr" presetSubtype="0" fill="hold" grpId="0" nodeType="afterEffect">
                                  <p:stCondLst>
                                    <p:cond delay="3000"/>
                                  </p:stCondLst>
                                  <p:childTnLst>
                                    <p:set>
                                      <p:cBhvr>
                                        <p:cTn id="44" dur="1" fill="hold">
                                          <p:stCondLst>
                                            <p:cond delay="0"/>
                                          </p:stCondLst>
                                        </p:cTn>
                                        <p:tgtEl>
                                          <p:spTgt spid="14352"/>
                                        </p:tgtEl>
                                        <p:attrNameLst>
                                          <p:attrName>style.visibility</p:attrName>
                                        </p:attrNameLst>
                                      </p:cBhvr>
                                      <p:to>
                                        <p:strVal val="visible"/>
                                      </p:to>
                                    </p:set>
                                    <p:anim calcmode="lin" valueType="num">
                                      <p:cBhvr>
                                        <p:cTn id="45" dur="1000" fill="hold"/>
                                        <p:tgtEl>
                                          <p:spTgt spid="14352"/>
                                        </p:tgtEl>
                                        <p:attrNameLst>
                                          <p:attrName>ppt_w</p:attrName>
                                        </p:attrNameLst>
                                      </p:cBhvr>
                                      <p:tavLst>
                                        <p:tav tm="0">
                                          <p:val>
                                            <p:fltVal val="0"/>
                                          </p:val>
                                        </p:tav>
                                        <p:tav tm="100000">
                                          <p:val>
                                            <p:strVal val="#ppt_w"/>
                                          </p:val>
                                        </p:tav>
                                      </p:tavLst>
                                    </p:anim>
                                    <p:anim calcmode="lin" valueType="num">
                                      <p:cBhvr>
                                        <p:cTn id="46" dur="1000" fill="hold"/>
                                        <p:tgtEl>
                                          <p:spTgt spid="14352"/>
                                        </p:tgtEl>
                                        <p:attrNameLst>
                                          <p:attrName>ppt_h</p:attrName>
                                        </p:attrNameLst>
                                      </p:cBhvr>
                                      <p:tavLst>
                                        <p:tav tm="0">
                                          <p:val>
                                            <p:fltVal val="0"/>
                                          </p:val>
                                        </p:tav>
                                        <p:tav tm="100000">
                                          <p:val>
                                            <p:strVal val="#ppt_h"/>
                                          </p:val>
                                        </p:tav>
                                      </p:tavLst>
                                    </p:anim>
                                    <p:anim calcmode="lin" valueType="num">
                                      <p:cBhvr>
                                        <p:cTn id="47" dur="1000" fill="hold"/>
                                        <p:tgtEl>
                                          <p:spTgt spid="14352"/>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4352"/>
                                        </p:tgtEl>
                                        <p:attrNameLst>
                                          <p:attrName>ppt_y</p:attrName>
                                        </p:attrNameLst>
                                      </p:cBhvr>
                                      <p:tavLst>
                                        <p:tav tm="0" fmla="#ppt_y+(sin(-2*pi*(1-$))*-#ppt_x+cos(-2*pi*(1-$))*(1-#ppt_y))*(1-$)">
                                          <p:val>
                                            <p:fltVal val="0"/>
                                          </p:val>
                                        </p:tav>
                                        <p:tav tm="100000">
                                          <p:val>
                                            <p:fltVal val="1"/>
                                          </p:val>
                                        </p:tav>
                                      </p:tavLst>
                                    </p:anim>
                                  </p:childTnLst>
                                </p:cTn>
                              </p:par>
                            </p:childTnLst>
                          </p:cTn>
                        </p:par>
                        <p:par>
                          <p:cTn id="49" fill="hold" nodeType="afterGroup">
                            <p:stCondLst>
                              <p:cond delay="22000"/>
                            </p:stCondLst>
                            <p:childTnLst>
                              <p:par>
                                <p:cTn id="50" presetID="15" presetClass="entr" presetSubtype="0" fill="hold" grpId="0" nodeType="afterEffect">
                                  <p:stCondLst>
                                    <p:cond delay="3000"/>
                                  </p:stCondLst>
                                  <p:childTnLst>
                                    <p:set>
                                      <p:cBhvr>
                                        <p:cTn id="51" dur="1" fill="hold">
                                          <p:stCondLst>
                                            <p:cond delay="0"/>
                                          </p:stCondLst>
                                        </p:cTn>
                                        <p:tgtEl>
                                          <p:spTgt spid="14353"/>
                                        </p:tgtEl>
                                        <p:attrNameLst>
                                          <p:attrName>style.visibility</p:attrName>
                                        </p:attrNameLst>
                                      </p:cBhvr>
                                      <p:to>
                                        <p:strVal val="visible"/>
                                      </p:to>
                                    </p:set>
                                    <p:anim calcmode="lin" valueType="num">
                                      <p:cBhvr>
                                        <p:cTn id="52" dur="1000" fill="hold"/>
                                        <p:tgtEl>
                                          <p:spTgt spid="14353"/>
                                        </p:tgtEl>
                                        <p:attrNameLst>
                                          <p:attrName>ppt_w</p:attrName>
                                        </p:attrNameLst>
                                      </p:cBhvr>
                                      <p:tavLst>
                                        <p:tav tm="0">
                                          <p:val>
                                            <p:fltVal val="0"/>
                                          </p:val>
                                        </p:tav>
                                        <p:tav tm="100000">
                                          <p:val>
                                            <p:strVal val="#ppt_w"/>
                                          </p:val>
                                        </p:tav>
                                      </p:tavLst>
                                    </p:anim>
                                    <p:anim calcmode="lin" valueType="num">
                                      <p:cBhvr>
                                        <p:cTn id="53" dur="1000" fill="hold"/>
                                        <p:tgtEl>
                                          <p:spTgt spid="14353"/>
                                        </p:tgtEl>
                                        <p:attrNameLst>
                                          <p:attrName>ppt_h</p:attrName>
                                        </p:attrNameLst>
                                      </p:cBhvr>
                                      <p:tavLst>
                                        <p:tav tm="0">
                                          <p:val>
                                            <p:fltVal val="0"/>
                                          </p:val>
                                        </p:tav>
                                        <p:tav tm="100000">
                                          <p:val>
                                            <p:strVal val="#ppt_h"/>
                                          </p:val>
                                        </p:tav>
                                      </p:tavLst>
                                    </p:anim>
                                    <p:anim calcmode="lin" valueType="num">
                                      <p:cBhvr>
                                        <p:cTn id="54" dur="1000" fill="hold"/>
                                        <p:tgtEl>
                                          <p:spTgt spid="14353"/>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14353"/>
                                        </p:tgtEl>
                                        <p:attrNameLst>
                                          <p:attrName>ppt_y</p:attrName>
                                        </p:attrNameLst>
                                      </p:cBhvr>
                                      <p:tavLst>
                                        <p:tav tm="0" fmla="#ppt_y+(sin(-2*pi*(1-$))*-#ppt_x+cos(-2*pi*(1-$))*(1-#ppt_y))*(1-$)">
                                          <p:val>
                                            <p:fltVal val="0"/>
                                          </p:val>
                                        </p:tav>
                                        <p:tav tm="100000">
                                          <p:val>
                                            <p:fltVal val="1"/>
                                          </p:val>
                                        </p:tav>
                                      </p:tavLst>
                                    </p:anim>
                                  </p:childTnLst>
                                </p:cTn>
                              </p:par>
                            </p:childTnLst>
                          </p:cTn>
                        </p:par>
                        <p:par>
                          <p:cTn id="56" fill="hold" nodeType="afterGroup">
                            <p:stCondLst>
                              <p:cond delay="26000"/>
                            </p:stCondLst>
                            <p:childTnLst>
                              <p:par>
                                <p:cTn id="57" presetID="15" presetClass="entr" presetSubtype="0" fill="hold" grpId="0" nodeType="afterEffect">
                                  <p:stCondLst>
                                    <p:cond delay="3000"/>
                                  </p:stCondLst>
                                  <p:childTnLst>
                                    <p:set>
                                      <p:cBhvr>
                                        <p:cTn id="58" dur="1" fill="hold">
                                          <p:stCondLst>
                                            <p:cond delay="0"/>
                                          </p:stCondLst>
                                        </p:cTn>
                                        <p:tgtEl>
                                          <p:spTgt spid="14354"/>
                                        </p:tgtEl>
                                        <p:attrNameLst>
                                          <p:attrName>style.visibility</p:attrName>
                                        </p:attrNameLst>
                                      </p:cBhvr>
                                      <p:to>
                                        <p:strVal val="visible"/>
                                      </p:to>
                                    </p:set>
                                    <p:anim calcmode="lin" valueType="num">
                                      <p:cBhvr>
                                        <p:cTn id="59" dur="1000" fill="hold"/>
                                        <p:tgtEl>
                                          <p:spTgt spid="14354"/>
                                        </p:tgtEl>
                                        <p:attrNameLst>
                                          <p:attrName>ppt_w</p:attrName>
                                        </p:attrNameLst>
                                      </p:cBhvr>
                                      <p:tavLst>
                                        <p:tav tm="0">
                                          <p:val>
                                            <p:fltVal val="0"/>
                                          </p:val>
                                        </p:tav>
                                        <p:tav tm="100000">
                                          <p:val>
                                            <p:strVal val="#ppt_w"/>
                                          </p:val>
                                        </p:tav>
                                      </p:tavLst>
                                    </p:anim>
                                    <p:anim calcmode="lin" valueType="num">
                                      <p:cBhvr>
                                        <p:cTn id="60" dur="1000" fill="hold"/>
                                        <p:tgtEl>
                                          <p:spTgt spid="14354"/>
                                        </p:tgtEl>
                                        <p:attrNameLst>
                                          <p:attrName>ppt_h</p:attrName>
                                        </p:attrNameLst>
                                      </p:cBhvr>
                                      <p:tavLst>
                                        <p:tav tm="0">
                                          <p:val>
                                            <p:fltVal val="0"/>
                                          </p:val>
                                        </p:tav>
                                        <p:tav tm="100000">
                                          <p:val>
                                            <p:strVal val="#ppt_h"/>
                                          </p:val>
                                        </p:tav>
                                      </p:tavLst>
                                    </p:anim>
                                    <p:anim calcmode="lin" valueType="num">
                                      <p:cBhvr>
                                        <p:cTn id="61" dur="1000" fill="hold"/>
                                        <p:tgtEl>
                                          <p:spTgt spid="14354"/>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435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autoUpdateAnimBg="0"/>
      <p:bldP spid="14344" grpId="0" autoUpdateAnimBg="0"/>
      <p:bldP spid="14346" grpId="0" autoUpdateAnimBg="0"/>
      <p:bldP spid="14347" grpId="0" autoUpdateAnimBg="0"/>
      <p:bldP spid="14350" grpId="0" autoUpdateAnimBg="0"/>
      <p:bldP spid="14352" grpId="0" autoUpdateAnimBg="0"/>
      <p:bldP spid="14353" grpId="0" autoUpdateAnimBg="0"/>
      <p:bldP spid="14354"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685800" y="838200"/>
            <a:ext cx="7772400" cy="533400"/>
          </a:xfrm>
          <a:prstGeom prst="rect">
            <a:avLst/>
          </a:prstGeom>
          <a:gradFill rotWithShape="0">
            <a:gsLst>
              <a:gs pos="0">
                <a:srgbClr val="CC99FF"/>
              </a:gs>
              <a:gs pos="100000">
                <a:srgbClr val="FFFFFF"/>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r>
              <a:rPr lang="en-US" sz="2400" b="1">
                <a:solidFill>
                  <a:srgbClr val="0066FF"/>
                </a:solidFill>
              </a:rPr>
              <a:t>		      </a:t>
            </a:r>
            <a:r>
              <a:rPr lang="en-US" sz="2800" b="1" u="sng">
                <a:solidFill>
                  <a:srgbClr val="0066FF"/>
                </a:solidFill>
                <a:effectLst>
                  <a:outerShdw blurRad="38100" dist="38100" dir="2700000" algn="tl">
                    <a:srgbClr val="000000"/>
                  </a:outerShdw>
                </a:effectLst>
                <a:cs typeface="Times New Roman" pitchFamily="18" charset="0"/>
              </a:rPr>
              <a:t>Benefits To Users</a:t>
            </a:r>
          </a:p>
        </p:txBody>
      </p:sp>
      <p:sp>
        <p:nvSpPr>
          <p:cNvPr id="55301" name="Rectangle 5"/>
          <p:cNvSpPr>
            <a:spLocks noChangeArrowheads="1"/>
          </p:cNvSpPr>
          <p:nvPr/>
        </p:nvSpPr>
        <p:spPr bwMode="auto">
          <a:xfrm>
            <a:off x="685800" y="1524000"/>
            <a:ext cx="47021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50000"/>
              </a:spcBef>
              <a:buFontTx/>
              <a:buBlip>
                <a:blip r:embed="rId2"/>
              </a:buBlip>
            </a:pPr>
            <a:r>
              <a:rPr lang="en-GB">
                <a:ea typeface="Arial Unicode MS" pitchFamily="34" charset="-128"/>
                <a:cs typeface="Arial Unicode MS" pitchFamily="34" charset="-128"/>
              </a:rPr>
              <a:t>24 * 7 access to Government services.</a:t>
            </a:r>
          </a:p>
        </p:txBody>
      </p:sp>
      <p:sp>
        <p:nvSpPr>
          <p:cNvPr id="55303" name="Rectangle 7"/>
          <p:cNvSpPr>
            <a:spLocks noChangeArrowheads="1"/>
          </p:cNvSpPr>
          <p:nvPr/>
        </p:nvSpPr>
        <p:spPr bwMode="auto">
          <a:xfrm>
            <a:off x="685800" y="1905000"/>
            <a:ext cx="6943725" cy="85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50000"/>
              </a:spcBef>
              <a:buFontTx/>
              <a:buBlip>
                <a:blip r:embed="rId2"/>
              </a:buBlip>
            </a:pPr>
            <a:r>
              <a:rPr lang="en-GB">
                <a:ea typeface="Arial Unicode MS" pitchFamily="34" charset="-128"/>
                <a:cs typeface="Arial Unicode MS" pitchFamily="34" charset="-128"/>
              </a:rPr>
              <a:t>More </a:t>
            </a:r>
            <a:r>
              <a:rPr lang="en-US">
                <a:ea typeface="Arial Unicode MS" pitchFamily="34" charset="-128"/>
                <a:cs typeface="Arial Unicode MS" pitchFamily="34" charset="-128"/>
              </a:rPr>
              <a:t>alternatives for</a:t>
            </a:r>
            <a:r>
              <a:rPr lang="en-US">
                <a:cs typeface="Tahoma" pitchFamily="34" charset="0"/>
              </a:rPr>
              <a:t> </a:t>
            </a:r>
            <a:r>
              <a:rPr lang="en-GB">
                <a:ea typeface="Arial Unicode MS" pitchFamily="34" charset="-128"/>
                <a:cs typeface="Arial Unicode MS" pitchFamily="34" charset="-128"/>
              </a:rPr>
              <a:t>payment of taxes, licenses and other </a:t>
            </a:r>
          </a:p>
          <a:p>
            <a:pPr>
              <a:spcBef>
                <a:spcPct val="50000"/>
              </a:spcBef>
            </a:pPr>
            <a:r>
              <a:rPr lang="en-GB">
                <a:ea typeface="Arial Unicode MS" pitchFamily="34" charset="-128"/>
                <a:cs typeface="Arial Unicode MS" pitchFamily="34" charset="-128"/>
              </a:rPr>
              <a:t>   government fees.</a:t>
            </a:r>
          </a:p>
        </p:txBody>
      </p:sp>
      <p:sp>
        <p:nvSpPr>
          <p:cNvPr id="55304" name="Rectangle 8"/>
          <p:cNvSpPr>
            <a:spLocks noChangeArrowheads="1"/>
          </p:cNvSpPr>
          <p:nvPr/>
        </p:nvSpPr>
        <p:spPr bwMode="auto">
          <a:xfrm>
            <a:off x="685800" y="2743200"/>
            <a:ext cx="7004050" cy="85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50000"/>
              </a:spcBef>
              <a:buFontTx/>
              <a:buBlip>
                <a:blip r:embed="rId2"/>
              </a:buBlip>
            </a:pPr>
            <a:r>
              <a:rPr lang="en-GB">
                <a:ea typeface="Arial Unicode MS" pitchFamily="34" charset="-128"/>
                <a:cs typeface="Arial Unicode MS" pitchFamily="34" charset="-128"/>
              </a:rPr>
              <a:t>Greater business efficiencies and reduced bureaucracy for </a:t>
            </a:r>
          </a:p>
          <a:p>
            <a:pPr>
              <a:spcBef>
                <a:spcPct val="50000"/>
              </a:spcBef>
            </a:pPr>
            <a:r>
              <a:rPr lang="en-GB">
                <a:ea typeface="Arial Unicode MS" pitchFamily="34" charset="-128"/>
                <a:cs typeface="Arial Unicode MS" pitchFamily="34" charset="-128"/>
              </a:rPr>
              <a:t>   compliant exporters.</a:t>
            </a:r>
          </a:p>
        </p:txBody>
      </p:sp>
      <p:sp>
        <p:nvSpPr>
          <p:cNvPr id="55305" name="Rectangle 9"/>
          <p:cNvSpPr>
            <a:spLocks noChangeArrowheads="1"/>
          </p:cNvSpPr>
          <p:nvPr/>
        </p:nvSpPr>
        <p:spPr bwMode="auto">
          <a:xfrm>
            <a:off x="685800" y="3657600"/>
            <a:ext cx="6016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50000"/>
              </a:spcBef>
              <a:buFontTx/>
              <a:buBlip>
                <a:blip r:embed="rId2"/>
              </a:buBlip>
            </a:pPr>
            <a:r>
              <a:rPr lang="en-GB">
                <a:ea typeface="Arial Unicode MS" pitchFamily="34" charset="-128"/>
                <a:cs typeface="Arial Unicode MS" pitchFamily="34" charset="-128"/>
              </a:rPr>
              <a:t>Increased transparency in government operations.</a:t>
            </a:r>
          </a:p>
        </p:txBody>
      </p:sp>
      <p:sp>
        <p:nvSpPr>
          <p:cNvPr id="55306" name="Rectangle 10"/>
          <p:cNvSpPr>
            <a:spLocks noChangeArrowheads="1"/>
          </p:cNvSpPr>
          <p:nvPr/>
        </p:nvSpPr>
        <p:spPr bwMode="auto">
          <a:xfrm>
            <a:off x="685800" y="4114800"/>
            <a:ext cx="36925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50000"/>
              </a:spcBef>
              <a:buFontTx/>
              <a:buBlip>
                <a:blip r:embed="rId2"/>
              </a:buBlip>
            </a:pPr>
            <a:r>
              <a:rPr lang="en-GB">
                <a:ea typeface="Arial Unicode MS" pitchFamily="34" charset="-128"/>
                <a:cs typeface="Arial Unicode MS" pitchFamily="34" charset="-128"/>
              </a:rPr>
              <a:t>Reduction in processing time.</a:t>
            </a:r>
          </a:p>
        </p:txBody>
      </p:sp>
      <p:sp>
        <p:nvSpPr>
          <p:cNvPr id="55308" name="Rectangle 12"/>
          <p:cNvSpPr>
            <a:spLocks noChangeArrowheads="1"/>
          </p:cNvSpPr>
          <p:nvPr/>
        </p:nvSpPr>
        <p:spPr bwMode="auto">
          <a:xfrm>
            <a:off x="685800" y="4572000"/>
            <a:ext cx="5889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50000"/>
              </a:spcBef>
              <a:buFontTx/>
              <a:buBlip>
                <a:blip r:embed="rId2"/>
              </a:buBlip>
            </a:pPr>
            <a:r>
              <a:rPr lang="en-GB">
                <a:ea typeface="Arial Unicode MS" pitchFamily="34" charset="-128"/>
                <a:cs typeface="Arial Unicode MS" pitchFamily="34" charset="-128"/>
              </a:rPr>
              <a:t>Timely, accurate &amp; convenient customer service. </a:t>
            </a:r>
          </a:p>
        </p:txBody>
      </p:sp>
      <p:sp>
        <p:nvSpPr>
          <p:cNvPr id="55309" name="Rectangle 13"/>
          <p:cNvSpPr>
            <a:spLocks noChangeArrowheads="1"/>
          </p:cNvSpPr>
          <p:nvPr/>
        </p:nvSpPr>
        <p:spPr bwMode="auto">
          <a:xfrm>
            <a:off x="685800" y="5105400"/>
            <a:ext cx="60896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spcBef>
                <a:spcPct val="50000"/>
              </a:spcBef>
              <a:buFontTx/>
              <a:buBlip>
                <a:blip r:embed="rId2"/>
              </a:buBlip>
            </a:pPr>
            <a:r>
              <a:rPr lang="en-US">
                <a:ea typeface="Arial Unicode MS" pitchFamily="34" charset="-128"/>
                <a:cs typeface="Arial Unicode MS" pitchFamily="34" charset="-128"/>
              </a:rPr>
              <a:t>Ensures Security of sensitive business information.</a:t>
            </a:r>
          </a:p>
        </p:txBody>
      </p:sp>
      <p:sp>
        <p:nvSpPr>
          <p:cNvPr id="55310" name="Rectangle 14"/>
          <p:cNvSpPr>
            <a:spLocks noChangeArrowheads="1"/>
          </p:cNvSpPr>
          <p:nvPr/>
        </p:nvSpPr>
        <p:spPr bwMode="auto">
          <a:xfrm>
            <a:off x="685800" y="5638800"/>
            <a:ext cx="55530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FontTx/>
              <a:buBlip>
                <a:blip r:embed="rId2"/>
              </a:buBlip>
            </a:pPr>
            <a:r>
              <a:rPr lang="en-US">
                <a:ea typeface="Arial Unicode MS" pitchFamily="34" charset="-128"/>
                <a:cs typeface="Arial Unicode MS" pitchFamily="34" charset="-128"/>
              </a:rPr>
              <a:t>Expedites overall process of exporting goods. </a:t>
            </a:r>
            <a:endParaRPr lang="en-GB">
              <a:ea typeface="Arial Unicode MS" pitchFamily="34" charset="-128"/>
              <a:cs typeface="Arial Unicode MS" pitchFamily="34" charset="-128"/>
            </a:endParaRPr>
          </a:p>
        </p:txBody>
      </p:sp>
    </p:spTree>
    <p:extLst>
      <p:ext uri="{BB962C8B-B14F-4D97-AF65-F5344CB8AC3E}">
        <p14:creationId xmlns:p14="http://schemas.microsoft.com/office/powerpoint/2010/main" xmlns="" val="2065957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p:cTn id="7" dur="1000" fill="hold"/>
                                        <p:tgtEl>
                                          <p:spTgt spid="55298"/>
                                        </p:tgtEl>
                                        <p:attrNameLst>
                                          <p:attrName>ppt_w</p:attrName>
                                        </p:attrNameLst>
                                      </p:cBhvr>
                                      <p:tavLst>
                                        <p:tav tm="0">
                                          <p:val>
                                            <p:fltVal val="0"/>
                                          </p:val>
                                        </p:tav>
                                        <p:tav tm="100000">
                                          <p:val>
                                            <p:strVal val="#ppt_w"/>
                                          </p:val>
                                        </p:tav>
                                      </p:tavLst>
                                    </p:anim>
                                    <p:anim calcmode="lin" valueType="num">
                                      <p:cBhvr>
                                        <p:cTn id="8" dur="1000" fill="hold"/>
                                        <p:tgtEl>
                                          <p:spTgt spid="55298"/>
                                        </p:tgtEl>
                                        <p:attrNameLst>
                                          <p:attrName>ppt_h</p:attrName>
                                        </p:attrNameLst>
                                      </p:cBhvr>
                                      <p:tavLst>
                                        <p:tav tm="0">
                                          <p:val>
                                            <p:fltVal val="0"/>
                                          </p:val>
                                        </p:tav>
                                        <p:tav tm="100000">
                                          <p:val>
                                            <p:strVal val="#ppt_h"/>
                                          </p:val>
                                        </p:tav>
                                      </p:tavLst>
                                    </p:anim>
                                    <p:anim calcmode="lin" valueType="num">
                                      <p:cBhvr>
                                        <p:cTn id="9" dur="1000" fill="hold"/>
                                        <p:tgtEl>
                                          <p:spTgt spid="552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5298"/>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2" presetClass="entr" presetSubtype="8" fill="hold" grpId="0" nodeType="afterEffect">
                                  <p:stCondLst>
                                    <p:cond delay="2000"/>
                                  </p:stCondLst>
                                  <p:childTnLst>
                                    <p:set>
                                      <p:cBhvr>
                                        <p:cTn id="13" dur="1" fill="hold">
                                          <p:stCondLst>
                                            <p:cond delay="0"/>
                                          </p:stCondLst>
                                        </p:cTn>
                                        <p:tgtEl>
                                          <p:spTgt spid="55301"/>
                                        </p:tgtEl>
                                        <p:attrNameLst>
                                          <p:attrName>style.visibility</p:attrName>
                                        </p:attrNameLst>
                                      </p:cBhvr>
                                      <p:to>
                                        <p:strVal val="visible"/>
                                      </p:to>
                                    </p:set>
                                    <p:animEffect transition="in" filter="wipe(left)">
                                      <p:cBhvr>
                                        <p:cTn id="14" dur="500"/>
                                        <p:tgtEl>
                                          <p:spTgt spid="55301"/>
                                        </p:tgtEl>
                                      </p:cBhvr>
                                    </p:animEffect>
                                  </p:childTnLst>
                                </p:cTn>
                              </p:par>
                            </p:childTnLst>
                          </p:cTn>
                        </p:par>
                        <p:par>
                          <p:cTn id="15" fill="hold" nodeType="afterGroup">
                            <p:stCondLst>
                              <p:cond delay="3500"/>
                            </p:stCondLst>
                            <p:childTnLst>
                              <p:par>
                                <p:cTn id="16" presetID="22" presetClass="entr" presetSubtype="8" fill="hold" grpId="0" nodeType="afterEffect">
                                  <p:stCondLst>
                                    <p:cond delay="4000"/>
                                  </p:stCondLst>
                                  <p:childTnLst>
                                    <p:set>
                                      <p:cBhvr>
                                        <p:cTn id="17" dur="1" fill="hold">
                                          <p:stCondLst>
                                            <p:cond delay="0"/>
                                          </p:stCondLst>
                                        </p:cTn>
                                        <p:tgtEl>
                                          <p:spTgt spid="55303"/>
                                        </p:tgtEl>
                                        <p:attrNameLst>
                                          <p:attrName>style.visibility</p:attrName>
                                        </p:attrNameLst>
                                      </p:cBhvr>
                                      <p:to>
                                        <p:strVal val="visible"/>
                                      </p:to>
                                    </p:set>
                                    <p:animEffect transition="in" filter="wipe(left)">
                                      <p:cBhvr>
                                        <p:cTn id="18" dur="500"/>
                                        <p:tgtEl>
                                          <p:spTgt spid="55303"/>
                                        </p:tgtEl>
                                      </p:cBhvr>
                                    </p:animEffect>
                                  </p:childTnLst>
                                </p:cTn>
                              </p:par>
                            </p:childTnLst>
                          </p:cTn>
                        </p:par>
                        <p:par>
                          <p:cTn id="19" fill="hold" nodeType="afterGroup">
                            <p:stCondLst>
                              <p:cond delay="8000"/>
                            </p:stCondLst>
                            <p:childTnLst>
                              <p:par>
                                <p:cTn id="20" presetID="22" presetClass="entr" presetSubtype="8" fill="hold" grpId="0" nodeType="afterEffect">
                                  <p:stCondLst>
                                    <p:cond delay="4000"/>
                                  </p:stCondLst>
                                  <p:childTnLst>
                                    <p:set>
                                      <p:cBhvr>
                                        <p:cTn id="21" dur="1" fill="hold">
                                          <p:stCondLst>
                                            <p:cond delay="0"/>
                                          </p:stCondLst>
                                        </p:cTn>
                                        <p:tgtEl>
                                          <p:spTgt spid="55304"/>
                                        </p:tgtEl>
                                        <p:attrNameLst>
                                          <p:attrName>style.visibility</p:attrName>
                                        </p:attrNameLst>
                                      </p:cBhvr>
                                      <p:to>
                                        <p:strVal val="visible"/>
                                      </p:to>
                                    </p:set>
                                    <p:animEffect transition="in" filter="wipe(left)">
                                      <p:cBhvr>
                                        <p:cTn id="22" dur="500"/>
                                        <p:tgtEl>
                                          <p:spTgt spid="55304"/>
                                        </p:tgtEl>
                                      </p:cBhvr>
                                    </p:animEffect>
                                  </p:childTnLst>
                                </p:cTn>
                              </p:par>
                            </p:childTnLst>
                          </p:cTn>
                        </p:par>
                        <p:par>
                          <p:cTn id="23" fill="hold" nodeType="afterGroup">
                            <p:stCondLst>
                              <p:cond delay="12500"/>
                            </p:stCondLst>
                            <p:childTnLst>
                              <p:par>
                                <p:cTn id="24" presetID="22" presetClass="entr" presetSubtype="8" fill="hold" grpId="0" nodeType="afterEffect">
                                  <p:stCondLst>
                                    <p:cond delay="4000"/>
                                  </p:stCondLst>
                                  <p:childTnLst>
                                    <p:set>
                                      <p:cBhvr>
                                        <p:cTn id="25" dur="1" fill="hold">
                                          <p:stCondLst>
                                            <p:cond delay="0"/>
                                          </p:stCondLst>
                                        </p:cTn>
                                        <p:tgtEl>
                                          <p:spTgt spid="55305"/>
                                        </p:tgtEl>
                                        <p:attrNameLst>
                                          <p:attrName>style.visibility</p:attrName>
                                        </p:attrNameLst>
                                      </p:cBhvr>
                                      <p:to>
                                        <p:strVal val="visible"/>
                                      </p:to>
                                    </p:set>
                                    <p:animEffect transition="in" filter="wipe(left)">
                                      <p:cBhvr>
                                        <p:cTn id="26" dur="500"/>
                                        <p:tgtEl>
                                          <p:spTgt spid="55305"/>
                                        </p:tgtEl>
                                      </p:cBhvr>
                                    </p:animEffect>
                                  </p:childTnLst>
                                </p:cTn>
                              </p:par>
                            </p:childTnLst>
                          </p:cTn>
                        </p:par>
                        <p:par>
                          <p:cTn id="27" fill="hold" nodeType="afterGroup">
                            <p:stCondLst>
                              <p:cond delay="17000"/>
                            </p:stCondLst>
                            <p:childTnLst>
                              <p:par>
                                <p:cTn id="28" presetID="22" presetClass="entr" presetSubtype="8" fill="hold" grpId="0" nodeType="afterEffect">
                                  <p:stCondLst>
                                    <p:cond delay="4000"/>
                                  </p:stCondLst>
                                  <p:childTnLst>
                                    <p:set>
                                      <p:cBhvr>
                                        <p:cTn id="29" dur="1" fill="hold">
                                          <p:stCondLst>
                                            <p:cond delay="0"/>
                                          </p:stCondLst>
                                        </p:cTn>
                                        <p:tgtEl>
                                          <p:spTgt spid="55306"/>
                                        </p:tgtEl>
                                        <p:attrNameLst>
                                          <p:attrName>style.visibility</p:attrName>
                                        </p:attrNameLst>
                                      </p:cBhvr>
                                      <p:to>
                                        <p:strVal val="visible"/>
                                      </p:to>
                                    </p:set>
                                    <p:animEffect transition="in" filter="wipe(left)">
                                      <p:cBhvr>
                                        <p:cTn id="30" dur="500"/>
                                        <p:tgtEl>
                                          <p:spTgt spid="55306"/>
                                        </p:tgtEl>
                                      </p:cBhvr>
                                    </p:animEffect>
                                  </p:childTnLst>
                                </p:cTn>
                              </p:par>
                            </p:childTnLst>
                          </p:cTn>
                        </p:par>
                        <p:par>
                          <p:cTn id="31" fill="hold" nodeType="afterGroup">
                            <p:stCondLst>
                              <p:cond delay="21500"/>
                            </p:stCondLst>
                            <p:childTnLst>
                              <p:par>
                                <p:cTn id="32" presetID="22" presetClass="entr" presetSubtype="8" fill="hold" grpId="0" nodeType="afterEffect">
                                  <p:stCondLst>
                                    <p:cond delay="4000"/>
                                  </p:stCondLst>
                                  <p:childTnLst>
                                    <p:set>
                                      <p:cBhvr>
                                        <p:cTn id="33" dur="1" fill="hold">
                                          <p:stCondLst>
                                            <p:cond delay="0"/>
                                          </p:stCondLst>
                                        </p:cTn>
                                        <p:tgtEl>
                                          <p:spTgt spid="55308"/>
                                        </p:tgtEl>
                                        <p:attrNameLst>
                                          <p:attrName>style.visibility</p:attrName>
                                        </p:attrNameLst>
                                      </p:cBhvr>
                                      <p:to>
                                        <p:strVal val="visible"/>
                                      </p:to>
                                    </p:set>
                                    <p:animEffect transition="in" filter="wipe(left)">
                                      <p:cBhvr>
                                        <p:cTn id="34" dur="500"/>
                                        <p:tgtEl>
                                          <p:spTgt spid="55308"/>
                                        </p:tgtEl>
                                      </p:cBhvr>
                                    </p:animEffect>
                                  </p:childTnLst>
                                </p:cTn>
                              </p:par>
                            </p:childTnLst>
                          </p:cTn>
                        </p:par>
                        <p:par>
                          <p:cTn id="35" fill="hold" nodeType="afterGroup">
                            <p:stCondLst>
                              <p:cond delay="26000"/>
                            </p:stCondLst>
                            <p:childTnLst>
                              <p:par>
                                <p:cTn id="36" presetID="22" presetClass="entr" presetSubtype="8" fill="hold" grpId="0" nodeType="afterEffect">
                                  <p:stCondLst>
                                    <p:cond delay="4000"/>
                                  </p:stCondLst>
                                  <p:childTnLst>
                                    <p:set>
                                      <p:cBhvr>
                                        <p:cTn id="37" dur="1" fill="hold">
                                          <p:stCondLst>
                                            <p:cond delay="0"/>
                                          </p:stCondLst>
                                        </p:cTn>
                                        <p:tgtEl>
                                          <p:spTgt spid="55309"/>
                                        </p:tgtEl>
                                        <p:attrNameLst>
                                          <p:attrName>style.visibility</p:attrName>
                                        </p:attrNameLst>
                                      </p:cBhvr>
                                      <p:to>
                                        <p:strVal val="visible"/>
                                      </p:to>
                                    </p:set>
                                    <p:animEffect transition="in" filter="wipe(left)">
                                      <p:cBhvr>
                                        <p:cTn id="38" dur="500"/>
                                        <p:tgtEl>
                                          <p:spTgt spid="55309"/>
                                        </p:tgtEl>
                                      </p:cBhvr>
                                    </p:animEffect>
                                  </p:childTnLst>
                                </p:cTn>
                              </p:par>
                            </p:childTnLst>
                          </p:cTn>
                        </p:par>
                        <p:par>
                          <p:cTn id="39" fill="hold" nodeType="afterGroup">
                            <p:stCondLst>
                              <p:cond delay="30500"/>
                            </p:stCondLst>
                            <p:childTnLst>
                              <p:par>
                                <p:cTn id="40" presetID="22" presetClass="entr" presetSubtype="8" fill="hold" grpId="0" nodeType="afterEffect">
                                  <p:stCondLst>
                                    <p:cond delay="4000"/>
                                  </p:stCondLst>
                                  <p:childTnLst>
                                    <p:set>
                                      <p:cBhvr>
                                        <p:cTn id="41" dur="1" fill="hold">
                                          <p:stCondLst>
                                            <p:cond delay="0"/>
                                          </p:stCondLst>
                                        </p:cTn>
                                        <p:tgtEl>
                                          <p:spTgt spid="55310"/>
                                        </p:tgtEl>
                                        <p:attrNameLst>
                                          <p:attrName>style.visibility</p:attrName>
                                        </p:attrNameLst>
                                      </p:cBhvr>
                                      <p:to>
                                        <p:strVal val="visible"/>
                                      </p:to>
                                    </p:set>
                                    <p:animEffect transition="in" filter="wipe(left)">
                                      <p:cBhvr>
                                        <p:cTn id="42" dur="500"/>
                                        <p:tgtEl>
                                          <p:spTgt spid="55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autoUpdateAnimBg="0"/>
      <p:bldP spid="55301" grpId="0" autoUpdateAnimBg="0"/>
      <p:bldP spid="55303" grpId="0" autoUpdateAnimBg="0"/>
      <p:bldP spid="55304" grpId="0" autoUpdateAnimBg="0"/>
      <p:bldP spid="55305" grpId="0" autoUpdateAnimBg="0"/>
      <p:bldP spid="55306" grpId="0" autoUpdateAnimBg="0"/>
      <p:bldP spid="55308" grpId="0" autoUpdateAnimBg="0"/>
      <p:bldP spid="55309" grpId="0" autoUpdateAnimBg="0"/>
      <p:bldP spid="5531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800600"/>
            <a:ext cx="6512511" cy="1143000"/>
          </a:xfrm>
        </p:spPr>
        <p:txBody>
          <a:bodyPr/>
          <a:lstStyle/>
          <a:p>
            <a:pPr marL="0" indent="0">
              <a:buNone/>
            </a:pPr>
            <a:r>
              <a:rPr lang="en-US" dirty="0" smtClean="0"/>
              <a:t>Border Control</a:t>
            </a:r>
            <a:endParaRPr lang="en-US" dirty="0"/>
          </a:p>
        </p:txBody>
      </p:sp>
      <p:sp>
        <p:nvSpPr>
          <p:cNvPr id="3" name="Content Placeholder 2"/>
          <p:cNvSpPr>
            <a:spLocks noGrp="1"/>
          </p:cNvSpPr>
          <p:nvPr>
            <p:ph sz="quarter" idx="13"/>
          </p:nvPr>
        </p:nvSpPr>
        <p:spPr>
          <a:xfrm>
            <a:off x="1143000" y="731520"/>
            <a:ext cx="6400800" cy="3764280"/>
          </a:xfrm>
        </p:spPr>
        <p:txBody>
          <a:bodyPr>
            <a:normAutofit/>
          </a:bodyPr>
          <a:lstStyle/>
          <a:p>
            <a:pPr lvl="1"/>
            <a:endParaRPr lang="en-US" dirty="0" smtClean="0"/>
          </a:p>
          <a:p>
            <a:pPr marL="45720" indent="0">
              <a:buNone/>
            </a:pPr>
            <a:endParaRPr lang="en-US" dirty="0"/>
          </a:p>
        </p:txBody>
      </p:sp>
      <p:pic>
        <p:nvPicPr>
          <p:cNvPr id="1026" name="Picture 2" descr="C:\Users\Shandilayne\AppData\Local\Microsoft\Windows\Temporary Internet Files\Content.IE5\PC42HQ0J\MP900341767[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62600" y="838200"/>
            <a:ext cx="2609088" cy="36576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95625" y="838200"/>
            <a:ext cx="2466975" cy="18478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819400" y="2686051"/>
            <a:ext cx="2743200" cy="18097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28650" y="838201"/>
            <a:ext cx="2466975" cy="184785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28649" y="2667000"/>
            <a:ext cx="2190751" cy="1828801"/>
          </a:xfrm>
          <a:prstGeom prst="rect">
            <a:avLst/>
          </a:prstGeom>
        </p:spPr>
      </p:pic>
    </p:spTree>
    <p:extLst>
      <p:ext uri="{BB962C8B-B14F-4D97-AF65-F5344CB8AC3E}">
        <p14:creationId xmlns:p14="http://schemas.microsoft.com/office/powerpoint/2010/main" xmlns="" val="1159575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smtClean="0"/>
              <a:t>Border Control</a:t>
            </a:r>
            <a:endParaRPr lang="en-US" dirty="0"/>
          </a:p>
        </p:txBody>
      </p:sp>
      <p:sp>
        <p:nvSpPr>
          <p:cNvPr id="3" name="Content Placeholder 2"/>
          <p:cNvSpPr>
            <a:spLocks noGrp="1"/>
          </p:cNvSpPr>
          <p:nvPr>
            <p:ph sz="quarter" idx="13"/>
          </p:nvPr>
        </p:nvSpPr>
        <p:spPr>
          <a:xfrm>
            <a:off x="609600" y="762000"/>
            <a:ext cx="3346704" cy="3474720"/>
          </a:xfrm>
        </p:spPr>
        <p:txBody>
          <a:bodyPr/>
          <a:lstStyle/>
          <a:p>
            <a:pPr>
              <a:buNone/>
            </a:pPr>
            <a:r>
              <a:rPr lang="en-US" dirty="0" smtClean="0"/>
              <a:t>	</a:t>
            </a:r>
          </a:p>
          <a:p>
            <a:pPr>
              <a:buNone/>
            </a:pPr>
            <a:r>
              <a:rPr lang="en-US" sz="4000" b="1" dirty="0" smtClean="0"/>
              <a:t>	Begins with the Exporter</a:t>
            </a:r>
            <a:endParaRPr lang="en-US" sz="4000" b="1" dirty="0"/>
          </a:p>
        </p:txBody>
      </p:sp>
      <p:pic>
        <p:nvPicPr>
          <p:cNvPr id="5" name="Content Placeholder 4" descr="banana.jpg"/>
          <p:cNvPicPr>
            <a:picLocks noGrp="1" noChangeAspect="1"/>
          </p:cNvPicPr>
          <p:nvPr>
            <p:ph sz="quarter" idx="14"/>
          </p:nvPr>
        </p:nvPicPr>
        <p:blipFill>
          <a:blip r:embed="rId2"/>
          <a:stretch>
            <a:fillRect/>
          </a:stretch>
        </p:blipFill>
        <p:spPr>
          <a:xfrm>
            <a:off x="6858000" y="685800"/>
            <a:ext cx="1676400" cy="1583531"/>
          </a:xfrm>
        </p:spPr>
      </p:pic>
      <p:pic>
        <p:nvPicPr>
          <p:cNvPr id="6" name="Picture 5" descr="exporter.png"/>
          <p:cNvPicPr>
            <a:picLocks noChangeAspect="1"/>
          </p:cNvPicPr>
          <p:nvPr/>
        </p:nvPicPr>
        <p:blipFill>
          <a:blip r:embed="rId3"/>
          <a:stretch>
            <a:fillRect/>
          </a:stretch>
        </p:blipFill>
        <p:spPr>
          <a:xfrm>
            <a:off x="3962400" y="2286000"/>
            <a:ext cx="2133600" cy="2143125"/>
          </a:xfrm>
          <a:prstGeom prst="rect">
            <a:avLst/>
          </a:prstGeom>
        </p:spPr>
      </p:pic>
      <p:pic>
        <p:nvPicPr>
          <p:cNvPr id="7" name="Picture 6" descr="images.jpg"/>
          <p:cNvPicPr>
            <a:picLocks noChangeAspect="1"/>
          </p:cNvPicPr>
          <p:nvPr/>
        </p:nvPicPr>
        <p:blipFill>
          <a:blip r:embed="rId4"/>
          <a:stretch>
            <a:fillRect/>
          </a:stretch>
        </p:blipFill>
        <p:spPr>
          <a:xfrm>
            <a:off x="6096000" y="2286000"/>
            <a:ext cx="2438400" cy="2143125"/>
          </a:xfrm>
          <a:prstGeom prst="rect">
            <a:avLst/>
          </a:prstGeom>
        </p:spPr>
      </p:pic>
      <p:pic>
        <p:nvPicPr>
          <p:cNvPr id="8" name="Picture 7" descr="JEA.jpg"/>
          <p:cNvPicPr>
            <a:picLocks noChangeAspect="1"/>
          </p:cNvPicPr>
          <p:nvPr/>
        </p:nvPicPr>
        <p:blipFill>
          <a:blip r:embed="rId5"/>
          <a:stretch>
            <a:fillRect/>
          </a:stretch>
        </p:blipFill>
        <p:spPr>
          <a:xfrm>
            <a:off x="3962400" y="685800"/>
            <a:ext cx="2957945" cy="1600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3"/>
          </p:nvPr>
        </p:nvSpPr>
        <p:spPr>
          <a:xfrm>
            <a:off x="1143000" y="685800"/>
            <a:ext cx="7010400" cy="4572000"/>
          </a:xfrm>
        </p:spPr>
        <p:txBody>
          <a:bodyPr>
            <a:normAutofit/>
          </a:bodyPr>
          <a:lstStyle/>
          <a:p>
            <a:pPr marL="45720" indent="0">
              <a:buNone/>
            </a:pPr>
            <a:r>
              <a:rPr lang="en-US" dirty="0" smtClean="0"/>
              <a:t>It is also the mandate of every Customs Official:</a:t>
            </a:r>
          </a:p>
          <a:p>
            <a:pPr marL="45720" indent="0">
              <a:buNone/>
            </a:pPr>
            <a:endParaRPr lang="en-US" dirty="0" smtClean="0"/>
          </a:p>
          <a:p>
            <a:pPr lvl="1"/>
            <a:r>
              <a:rPr lang="en-US" dirty="0" smtClean="0"/>
              <a:t>The Export Officer who vets the Entry and Permits and examines the cargo</a:t>
            </a:r>
          </a:p>
          <a:p>
            <a:pPr lvl="1"/>
            <a:endParaRPr lang="en-US" dirty="0"/>
          </a:p>
          <a:p>
            <a:pPr lvl="1"/>
            <a:r>
              <a:rPr lang="en-US" dirty="0" smtClean="0"/>
              <a:t>The Cargo Imaging Officer who scans the cargo prior to export</a:t>
            </a:r>
          </a:p>
          <a:p>
            <a:pPr lvl="1"/>
            <a:endParaRPr lang="en-US" dirty="0"/>
          </a:p>
          <a:p>
            <a:pPr lvl="1"/>
            <a:r>
              <a:rPr lang="en-US" dirty="0" smtClean="0"/>
              <a:t>The Contraband Enforcement Team (CET) who will conduct further examinations as well as oversee the loading of cargo prior to arrival at the Port.</a:t>
            </a:r>
            <a:endParaRPr lang="en-US" dirty="0"/>
          </a:p>
          <a:p>
            <a:pPr lvl="1"/>
            <a:endParaRPr lang="en-US" dirty="0" smtClean="0"/>
          </a:p>
          <a:p>
            <a:pPr marL="45720" indent="0">
              <a:buNone/>
            </a:pPr>
            <a:endParaRPr lang="en-US" dirty="0"/>
          </a:p>
        </p:txBody>
      </p:sp>
      <p:sp>
        <p:nvSpPr>
          <p:cNvPr id="6" name="Title 1"/>
          <p:cNvSpPr>
            <a:spLocks noGrp="1"/>
          </p:cNvSpPr>
          <p:nvPr>
            <p:ph type="title"/>
          </p:nvPr>
        </p:nvSpPr>
        <p:spPr>
          <a:xfrm>
            <a:off x="1752600" y="5105400"/>
            <a:ext cx="6512511" cy="1143000"/>
          </a:xfrm>
        </p:spPr>
        <p:txBody>
          <a:bodyPr/>
          <a:lstStyle/>
          <a:p>
            <a:pPr marL="0" indent="0">
              <a:buNone/>
            </a:pPr>
            <a:r>
              <a:rPr lang="en-US" dirty="0" smtClean="0"/>
              <a:t>Border Control</a:t>
            </a:r>
            <a:endParaRPr lang="en-US" dirty="0"/>
          </a:p>
        </p:txBody>
      </p:sp>
    </p:spTree>
    <p:extLst>
      <p:ext uri="{BB962C8B-B14F-4D97-AF65-F5344CB8AC3E}">
        <p14:creationId xmlns:p14="http://schemas.microsoft.com/office/powerpoint/2010/main" xmlns="" val="1448637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buNone/>
            </a:pPr>
            <a:r>
              <a:rPr lang="en-US" dirty="0" smtClean="0"/>
              <a:t>Thank You</a:t>
            </a:r>
            <a:endParaRPr lang="en-US" dirty="0"/>
          </a:p>
        </p:txBody>
      </p:sp>
    </p:spTree>
    <p:extLst>
      <p:ext uri="{BB962C8B-B14F-4D97-AF65-F5344CB8AC3E}">
        <p14:creationId xmlns:p14="http://schemas.microsoft.com/office/powerpoint/2010/main" xmlns="" val="1873189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105400"/>
            <a:ext cx="6512511" cy="1143000"/>
          </a:xfrm>
        </p:spPr>
        <p:txBody>
          <a:bodyPr/>
          <a:lstStyle/>
          <a:p>
            <a:pPr algn="ctr">
              <a:buNone/>
            </a:pPr>
            <a:r>
              <a:rPr lang="en-US" dirty="0" smtClean="0"/>
              <a:t>Contact Information</a:t>
            </a:r>
            <a:endParaRPr lang="en-US" dirty="0"/>
          </a:p>
        </p:txBody>
      </p:sp>
      <p:sp>
        <p:nvSpPr>
          <p:cNvPr id="5" name="Content Placeholder 4"/>
          <p:cNvSpPr>
            <a:spLocks noGrp="1"/>
          </p:cNvSpPr>
          <p:nvPr>
            <p:ph sz="quarter" idx="13"/>
          </p:nvPr>
        </p:nvSpPr>
        <p:spPr>
          <a:xfrm>
            <a:off x="1143000" y="731520"/>
            <a:ext cx="6400800" cy="3992880"/>
          </a:xfrm>
        </p:spPr>
        <p:txBody>
          <a:bodyPr>
            <a:normAutofit fontScale="70000" lnSpcReduction="20000"/>
          </a:bodyPr>
          <a:lstStyle/>
          <a:p>
            <a:pPr algn="ctr">
              <a:buNone/>
            </a:pPr>
            <a:endParaRPr lang="en-US" dirty="0" smtClean="0"/>
          </a:p>
          <a:p>
            <a:pPr algn="ctr">
              <a:buNone/>
            </a:pPr>
            <a:endParaRPr lang="en-US" dirty="0" smtClean="0"/>
          </a:p>
          <a:p>
            <a:pPr algn="ctr">
              <a:buNone/>
            </a:pPr>
            <a:endParaRPr lang="en-US" sz="1600" dirty="0" smtClean="0"/>
          </a:p>
          <a:p>
            <a:pPr algn="ctr">
              <a:buNone/>
            </a:pPr>
            <a:r>
              <a:rPr lang="en-US" sz="1600" dirty="0" smtClean="0"/>
              <a:t>CET – 923-7641/757-3912</a:t>
            </a:r>
          </a:p>
          <a:p>
            <a:pPr algn="ctr">
              <a:buNone/>
            </a:pPr>
            <a:r>
              <a:rPr lang="en-US" sz="1600" dirty="0" smtClean="0"/>
              <a:t>BERTH XI – 923-7018 ext. 360, 480 or 319</a:t>
            </a:r>
          </a:p>
          <a:p>
            <a:pPr algn="ctr">
              <a:buNone/>
            </a:pPr>
            <a:r>
              <a:rPr lang="en-US" sz="1600" dirty="0" smtClean="0"/>
              <a:t>KINGSTON WHARVES – </a:t>
            </a:r>
            <a:r>
              <a:rPr lang="en-US" sz="1600" dirty="0" smtClean="0"/>
              <a:t>923-0415</a:t>
            </a:r>
          </a:p>
          <a:p>
            <a:pPr algn="ctr">
              <a:buNone/>
            </a:pPr>
            <a:r>
              <a:rPr lang="en-US" sz="1600" dirty="0" smtClean="0"/>
              <a:t>NORMAN MANLEY INTERNATIONAL AIRPORT (AIR CARGO) – 924-8084</a:t>
            </a:r>
          </a:p>
          <a:p>
            <a:pPr algn="ctr">
              <a:buNone/>
            </a:pPr>
            <a:r>
              <a:rPr lang="en-US" sz="1600" dirty="0" smtClean="0"/>
              <a:t>CUSTOMS HOUSE (KINGSTON) – 922-5140-9</a:t>
            </a:r>
          </a:p>
          <a:p>
            <a:pPr algn="ctr">
              <a:buNone/>
            </a:pPr>
            <a:r>
              <a:rPr lang="en-US" sz="1600" dirty="0" smtClean="0"/>
              <a:t>MONTEGO FREEPORT – 979-8126</a:t>
            </a:r>
          </a:p>
          <a:p>
            <a:pPr algn="ctr">
              <a:buNone/>
            </a:pPr>
            <a:r>
              <a:rPr lang="en-US" sz="1600" dirty="0" smtClean="0"/>
              <a:t>SANGSTER INTERNATIONAL AIRPORT (AIR CARGO)– 952-2537</a:t>
            </a:r>
          </a:p>
          <a:p>
            <a:pPr algn="ctr">
              <a:buNone/>
            </a:pPr>
            <a:r>
              <a:rPr lang="en-US" sz="1600" dirty="0" smtClean="0"/>
              <a:t>MONTEGO BAY REVENUE CENTER (CUSTOMS) – 952-0000</a:t>
            </a:r>
            <a:endParaRPr lang="en-US" sz="1600" dirty="0" smtClean="0"/>
          </a:p>
          <a:p>
            <a:pPr algn="ctr">
              <a:buNone/>
            </a:pPr>
            <a:endParaRPr lang="en-US" dirty="0" smtClean="0"/>
          </a:p>
          <a:p>
            <a:pPr algn="ctr">
              <a:buNone/>
            </a:pPr>
            <a:r>
              <a:rPr lang="en-US" b="1" dirty="0" smtClean="0"/>
              <a:t>To notify of short </a:t>
            </a:r>
            <a:r>
              <a:rPr lang="en-US" b="1" dirty="0" smtClean="0"/>
              <a:t>loading in Kingston: </a:t>
            </a:r>
            <a:r>
              <a:rPr lang="en-US" b="1" dirty="0" smtClean="0">
                <a:hlinkClick r:id="rId2"/>
              </a:rPr>
              <a:t>exportmarinekgn@jacustoms.gov.jm</a:t>
            </a:r>
            <a:endParaRPr lang="en-US" b="1" dirty="0" smtClean="0"/>
          </a:p>
          <a:p>
            <a:pPr algn="ctr">
              <a:buNone/>
            </a:pPr>
            <a:endParaRPr lang="en-US" b="1" dirty="0" smtClean="0"/>
          </a:p>
          <a:p>
            <a:pPr algn="ctr">
              <a:buNone/>
            </a:pPr>
            <a:r>
              <a:rPr lang="en-US" b="1" dirty="0" smtClean="0"/>
              <a:t>www.jacustoms.gov.jm</a:t>
            </a:r>
            <a:endParaRPr lang="en-US" b="1" dirty="0" smtClean="0"/>
          </a:p>
          <a:p>
            <a:pPr>
              <a:buNone/>
            </a:pPr>
            <a:endParaRPr lang="en-US" dirty="0"/>
          </a:p>
        </p:txBody>
      </p:sp>
      <p:pic>
        <p:nvPicPr>
          <p:cNvPr id="6" name="Picture 5" descr="JCA.png"/>
          <p:cNvPicPr>
            <a:picLocks noChangeAspect="1"/>
          </p:cNvPicPr>
          <p:nvPr/>
        </p:nvPicPr>
        <p:blipFill>
          <a:blip r:embed="rId3" cstate="print"/>
          <a:stretch>
            <a:fillRect/>
          </a:stretch>
        </p:blipFill>
        <p:spPr>
          <a:xfrm>
            <a:off x="4114800" y="381000"/>
            <a:ext cx="866776" cy="9035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4953000"/>
            <a:ext cx="6512511" cy="1143000"/>
          </a:xfrm>
        </p:spPr>
        <p:txBody>
          <a:bodyPr/>
          <a:lstStyle/>
          <a:p>
            <a:pPr marL="0" indent="0">
              <a:buNone/>
            </a:pPr>
            <a:r>
              <a:rPr lang="en-US" dirty="0" smtClean="0"/>
              <a:t>Things to Consider </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All items leaving the Island are subject to Border Controls as stipulated by the Customs Act and enforced by the JCA</a:t>
            </a:r>
          </a:p>
          <a:p>
            <a:endParaRPr lang="en-US" dirty="0"/>
          </a:p>
          <a:p>
            <a:r>
              <a:rPr lang="en-US" dirty="0" smtClean="0"/>
              <a:t>No taxes are levied on exports</a:t>
            </a:r>
          </a:p>
          <a:p>
            <a:endParaRPr lang="en-US" dirty="0"/>
          </a:p>
          <a:p>
            <a:r>
              <a:rPr lang="en-US" dirty="0" smtClean="0"/>
              <a:t>Intrusive examinations of export cargo are conducted based on risk assessment</a:t>
            </a:r>
          </a:p>
          <a:p>
            <a:pPr marL="45720" indent="0">
              <a:buNone/>
            </a:pPr>
            <a:endParaRPr lang="en-US" dirty="0" smtClean="0"/>
          </a:p>
          <a:p>
            <a:r>
              <a:rPr lang="en-US" dirty="0" smtClean="0"/>
              <a:t>All export cargo is subject to non intrusive examinations i.e. scanning at all Ports</a:t>
            </a:r>
            <a:endParaRPr lang="en-US" dirty="0"/>
          </a:p>
        </p:txBody>
      </p:sp>
    </p:spTree>
    <p:extLst>
      <p:ext uri="{BB962C8B-B14F-4D97-AF65-F5344CB8AC3E}">
        <p14:creationId xmlns:p14="http://schemas.microsoft.com/office/powerpoint/2010/main" xmlns="" val="310513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amond(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smtClean="0"/>
              <a:t>Laws Governing Export</a:t>
            </a:r>
            <a:endParaRPr lang="en-US" dirty="0"/>
          </a:p>
        </p:txBody>
      </p:sp>
      <p:sp>
        <p:nvSpPr>
          <p:cNvPr id="3" name="Content Placeholder 2"/>
          <p:cNvSpPr>
            <a:spLocks noGrp="1"/>
          </p:cNvSpPr>
          <p:nvPr>
            <p:ph sz="quarter" idx="13"/>
          </p:nvPr>
        </p:nvSpPr>
        <p:spPr/>
        <p:txBody>
          <a:bodyPr/>
          <a:lstStyle/>
          <a:p>
            <a:pPr algn="just">
              <a:buNone/>
            </a:pPr>
            <a:r>
              <a:rPr lang="en-US" dirty="0" smtClean="0"/>
              <a:t>	Part V sections 133 -159 of the Customs Act governs the outward movement of cargo, baggage, ship stores, vessels and aircrafts.</a:t>
            </a:r>
          </a:p>
          <a:p>
            <a:pPr algn="just">
              <a:buNone/>
            </a:pPr>
            <a:endParaRPr lang="en-US" dirty="0" smtClean="0"/>
          </a:p>
          <a:p>
            <a:pPr lvl="2" algn="just"/>
            <a:r>
              <a:rPr lang="en-US" dirty="0" smtClean="0"/>
              <a:t>Sec. 143 – restrictions on the exportation of certain goods</a:t>
            </a:r>
          </a:p>
          <a:p>
            <a:pPr lvl="2" algn="just"/>
            <a:r>
              <a:rPr lang="en-US" dirty="0" smtClean="0"/>
              <a:t>Sec. 145 – general provisions governing exports</a:t>
            </a:r>
          </a:p>
          <a:p>
            <a:pPr lvl="2" algn="just"/>
            <a:r>
              <a:rPr lang="en-US" dirty="0" smtClean="0"/>
              <a:t>Sec. 156 – notification re short-loading of cargo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smtClean="0"/>
              <a:t>Types of Exports</a:t>
            </a:r>
            <a:endParaRPr lang="en-US" dirty="0"/>
          </a:p>
        </p:txBody>
      </p:sp>
      <p:sp>
        <p:nvSpPr>
          <p:cNvPr id="3" name="Content Placeholder 2"/>
          <p:cNvSpPr>
            <a:spLocks noGrp="1"/>
          </p:cNvSpPr>
          <p:nvPr>
            <p:ph sz="quarter" idx="13"/>
          </p:nvPr>
        </p:nvSpPr>
        <p:spPr/>
        <p:txBody>
          <a:bodyPr/>
          <a:lstStyle/>
          <a:p>
            <a:r>
              <a:rPr lang="en-US" dirty="0" smtClean="0"/>
              <a:t>Domestic Exports</a:t>
            </a:r>
          </a:p>
          <a:p>
            <a:r>
              <a:rPr lang="en-US" dirty="0" smtClean="0"/>
              <a:t>Temporary Importations</a:t>
            </a:r>
          </a:p>
          <a:p>
            <a:r>
              <a:rPr lang="en-US" dirty="0" smtClean="0"/>
              <a:t>Exportation for subsequent re-importation</a:t>
            </a:r>
          </a:p>
        </p:txBody>
      </p:sp>
      <p:pic>
        <p:nvPicPr>
          <p:cNvPr id="4" name="Picture 3" descr="export packages.jpg"/>
          <p:cNvPicPr>
            <a:picLocks noChangeAspect="1"/>
          </p:cNvPicPr>
          <p:nvPr/>
        </p:nvPicPr>
        <p:blipFill>
          <a:blip r:embed="rId2"/>
          <a:stretch>
            <a:fillRect/>
          </a:stretch>
        </p:blipFill>
        <p:spPr>
          <a:xfrm>
            <a:off x="5105400" y="1981200"/>
            <a:ext cx="2143125"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smtClean="0"/>
              <a:t>Domestic Exportation</a:t>
            </a:r>
            <a:endParaRPr lang="en-US" dirty="0"/>
          </a:p>
        </p:txBody>
      </p:sp>
      <p:pic>
        <p:nvPicPr>
          <p:cNvPr id="4" name="Content Placeholder 3" descr="untitled3.png"/>
          <p:cNvPicPr>
            <a:picLocks noGrp="1" noChangeAspect="1"/>
          </p:cNvPicPr>
          <p:nvPr>
            <p:ph sz="quarter" idx="13"/>
          </p:nvPr>
        </p:nvPicPr>
        <p:blipFill>
          <a:blip r:embed="rId2"/>
          <a:stretch>
            <a:fillRect/>
          </a:stretch>
        </p:blipFill>
        <p:spPr>
          <a:xfrm>
            <a:off x="1524000" y="685800"/>
            <a:ext cx="5943600" cy="3581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105400"/>
            <a:ext cx="6512511" cy="1143000"/>
          </a:xfrm>
        </p:spPr>
        <p:txBody>
          <a:bodyPr/>
          <a:lstStyle/>
          <a:p>
            <a:pPr>
              <a:buNone/>
            </a:pPr>
            <a:r>
              <a:rPr lang="en-US" dirty="0" smtClean="0"/>
              <a:t>Exporting by Sea </a:t>
            </a:r>
            <a:endParaRPr lang="en-US" dirty="0"/>
          </a:p>
        </p:txBody>
      </p:sp>
      <p:sp>
        <p:nvSpPr>
          <p:cNvPr id="3" name="Content Placeholder 2"/>
          <p:cNvSpPr>
            <a:spLocks noGrp="1"/>
          </p:cNvSpPr>
          <p:nvPr>
            <p:ph sz="quarter" idx="13"/>
          </p:nvPr>
        </p:nvSpPr>
        <p:spPr>
          <a:xfrm>
            <a:off x="609600" y="731520"/>
            <a:ext cx="7696200" cy="4373880"/>
          </a:xfrm>
        </p:spPr>
        <p:txBody>
          <a:bodyPr>
            <a:normAutofit fontScale="92500" lnSpcReduction="10000"/>
          </a:bodyPr>
          <a:lstStyle/>
          <a:p>
            <a:pPr marL="45720" indent="0">
              <a:buNone/>
            </a:pPr>
            <a:endParaRPr lang="en-US" dirty="0"/>
          </a:p>
          <a:p>
            <a:r>
              <a:rPr lang="en-US" dirty="0"/>
              <a:t>Complete booking with shipping </a:t>
            </a:r>
            <a:r>
              <a:rPr lang="en-US" dirty="0" smtClean="0"/>
              <a:t>company</a:t>
            </a:r>
            <a:endParaRPr lang="en-US" dirty="0"/>
          </a:p>
          <a:p>
            <a:r>
              <a:rPr lang="en-US" dirty="0"/>
              <a:t>Complete Export Entry (C87)</a:t>
            </a:r>
          </a:p>
          <a:p>
            <a:r>
              <a:rPr lang="en-US" dirty="0"/>
              <a:t>Complete Commercial Invoice (C23</a:t>
            </a:r>
            <a:r>
              <a:rPr lang="en-US" dirty="0" smtClean="0"/>
              <a:t>)</a:t>
            </a:r>
          </a:p>
          <a:p>
            <a:r>
              <a:rPr lang="en-US" dirty="0" smtClean="0"/>
              <a:t>Contact JCA’s Contraband Enforcement Unit 24hrs before loading the goods into the container </a:t>
            </a:r>
            <a:endParaRPr lang="en-US" dirty="0"/>
          </a:p>
          <a:p>
            <a:r>
              <a:rPr lang="en-US" dirty="0" smtClean="0"/>
              <a:t>Complete </a:t>
            </a:r>
            <a:r>
              <a:rPr lang="en-US" dirty="0"/>
              <a:t>Dock Receipt issued by shipping agent</a:t>
            </a:r>
          </a:p>
          <a:p>
            <a:r>
              <a:rPr lang="en-US" dirty="0"/>
              <a:t>Present dock receipt to wharf office (pay security fee)</a:t>
            </a:r>
          </a:p>
          <a:p>
            <a:r>
              <a:rPr lang="en-US" dirty="0" smtClean="0"/>
              <a:t>Pay customs processing fee ($3005)</a:t>
            </a:r>
          </a:p>
          <a:p>
            <a:r>
              <a:rPr lang="en-US" dirty="0" smtClean="0"/>
              <a:t>Submit </a:t>
            </a:r>
            <a:r>
              <a:rPr lang="en-US" dirty="0"/>
              <a:t>completed entry form, dock receipt </a:t>
            </a:r>
            <a:r>
              <a:rPr lang="en-US" dirty="0" smtClean="0"/>
              <a:t>and other </a:t>
            </a:r>
            <a:r>
              <a:rPr lang="en-US" dirty="0"/>
              <a:t>applicable documents to the export </a:t>
            </a:r>
            <a:r>
              <a:rPr lang="en-US" dirty="0" smtClean="0"/>
              <a:t>officer for </a:t>
            </a:r>
            <a:r>
              <a:rPr lang="en-US" dirty="0"/>
              <a:t>processing.</a:t>
            </a:r>
          </a:p>
          <a:p>
            <a:r>
              <a:rPr lang="en-US" dirty="0" smtClean="0"/>
              <a:t>Deliver </a:t>
            </a:r>
            <a:r>
              <a:rPr lang="en-US" dirty="0"/>
              <a:t>cargo to wharf</a:t>
            </a:r>
          </a:p>
          <a:p>
            <a:endParaRPr lang="en-US" dirty="0"/>
          </a:p>
        </p:txBody>
      </p:sp>
    </p:spTree>
    <p:extLst>
      <p:ext uri="{BB962C8B-B14F-4D97-AF65-F5344CB8AC3E}">
        <p14:creationId xmlns:p14="http://schemas.microsoft.com/office/powerpoint/2010/main" xmlns="" val="4046714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181600"/>
            <a:ext cx="6512511" cy="1143000"/>
          </a:xfrm>
        </p:spPr>
        <p:txBody>
          <a:bodyPr/>
          <a:lstStyle/>
          <a:p>
            <a:pPr>
              <a:buNone/>
            </a:pPr>
            <a:r>
              <a:rPr lang="en-US" dirty="0" smtClean="0"/>
              <a:t>Exporting by Air</a:t>
            </a:r>
            <a:endParaRPr lang="en-US" dirty="0"/>
          </a:p>
        </p:txBody>
      </p:sp>
      <p:sp>
        <p:nvSpPr>
          <p:cNvPr id="3" name="Content Placeholder 2"/>
          <p:cNvSpPr>
            <a:spLocks noGrp="1"/>
          </p:cNvSpPr>
          <p:nvPr>
            <p:ph sz="quarter" idx="13"/>
          </p:nvPr>
        </p:nvSpPr>
        <p:spPr>
          <a:xfrm>
            <a:off x="762000" y="731520"/>
            <a:ext cx="7467600" cy="4450080"/>
          </a:xfrm>
        </p:spPr>
        <p:txBody>
          <a:bodyPr>
            <a:normAutofit lnSpcReduction="10000"/>
          </a:bodyPr>
          <a:lstStyle/>
          <a:p>
            <a:r>
              <a:rPr lang="en-US" dirty="0"/>
              <a:t>Complete customs entry, invoice, certificate / permit (where applicable), tally sheet and dispatch form.</a:t>
            </a:r>
          </a:p>
          <a:p>
            <a:r>
              <a:rPr lang="en-US" dirty="0" smtClean="0"/>
              <a:t>Contact JCA’s Contraband Enforcement Unit 24hrs before loading the goods into the container </a:t>
            </a:r>
          </a:p>
          <a:p>
            <a:r>
              <a:rPr lang="en-US" dirty="0" smtClean="0"/>
              <a:t>Pay customs processing fee ($3005)</a:t>
            </a:r>
          </a:p>
          <a:p>
            <a:r>
              <a:rPr lang="en-US" dirty="0" smtClean="0"/>
              <a:t>Present </a:t>
            </a:r>
            <a:r>
              <a:rPr lang="en-US" dirty="0"/>
              <a:t>documents and goods to export officer for checking, signing and numbering.</a:t>
            </a:r>
          </a:p>
          <a:p>
            <a:r>
              <a:rPr lang="en-US" dirty="0" smtClean="0"/>
              <a:t>Deliver </a:t>
            </a:r>
            <a:r>
              <a:rPr lang="en-US" dirty="0"/>
              <a:t>cargo to </a:t>
            </a:r>
            <a:r>
              <a:rPr lang="en-US" dirty="0" smtClean="0"/>
              <a:t>the airline's </a:t>
            </a:r>
            <a:r>
              <a:rPr lang="en-US" dirty="0"/>
              <a:t>warehouse</a:t>
            </a:r>
          </a:p>
          <a:p>
            <a:r>
              <a:rPr lang="en-US" dirty="0"/>
              <a:t>Present tally sheet along with dispatch form to the airline representative who will facilitate the entry of goods into the warehouse.</a:t>
            </a:r>
          </a:p>
          <a:p>
            <a:r>
              <a:rPr lang="en-US" dirty="0" smtClean="0"/>
              <a:t>Some </a:t>
            </a:r>
            <a:r>
              <a:rPr lang="en-US" dirty="0"/>
              <a:t>airline may require prior booking.</a:t>
            </a:r>
          </a:p>
          <a:p>
            <a:endParaRPr lang="en-US" dirty="0"/>
          </a:p>
        </p:txBody>
      </p:sp>
    </p:spTree>
    <p:extLst>
      <p:ext uri="{BB962C8B-B14F-4D97-AF65-F5344CB8AC3E}">
        <p14:creationId xmlns:p14="http://schemas.microsoft.com/office/powerpoint/2010/main" xmlns="" val="1462471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990600"/>
            <a:ext cx="6400800" cy="4831080"/>
          </a:xfrm>
        </p:spPr>
        <p:txBody>
          <a:bodyPr>
            <a:normAutofit lnSpcReduction="10000"/>
          </a:bodyPr>
          <a:lstStyle/>
          <a:p>
            <a:pPr>
              <a:buNone/>
            </a:pPr>
            <a:r>
              <a:rPr lang="en-US" dirty="0" smtClean="0"/>
              <a:t>	</a:t>
            </a:r>
            <a:r>
              <a:rPr lang="en-US" b="1" dirty="0" smtClean="0"/>
              <a:t>Exportation may be approved for goods which were duty paid or intended for the local market under the following conditions:</a:t>
            </a:r>
          </a:p>
          <a:p>
            <a:pPr>
              <a:buNone/>
            </a:pPr>
            <a:endParaRPr lang="en-US" dirty="0" smtClean="0"/>
          </a:p>
          <a:p>
            <a:pPr lvl="1"/>
            <a:r>
              <a:rPr lang="en-US" dirty="0" smtClean="0"/>
              <a:t>Goods were intended for the local market and manifested accordingly</a:t>
            </a:r>
          </a:p>
          <a:p>
            <a:pPr lvl="1"/>
            <a:endParaRPr lang="en-US" dirty="0" smtClean="0"/>
          </a:p>
          <a:p>
            <a:pPr lvl="1"/>
            <a:r>
              <a:rPr lang="en-US" dirty="0" smtClean="0"/>
              <a:t>Authorization /approval is granted for exportation by the Collector of Customs</a:t>
            </a:r>
          </a:p>
          <a:p>
            <a:pPr lvl="1"/>
            <a:endParaRPr lang="en-US" dirty="0" smtClean="0"/>
          </a:p>
          <a:p>
            <a:pPr lvl="1">
              <a:buNone/>
            </a:pPr>
            <a:endParaRPr lang="en-US" dirty="0" smtClean="0"/>
          </a:p>
          <a:p>
            <a:pPr lvl="1"/>
            <a:endParaRPr lang="en-US" dirty="0" smtClean="0"/>
          </a:p>
          <a:p>
            <a:pPr>
              <a:buNone/>
            </a:pPr>
            <a:r>
              <a:rPr lang="en-US" dirty="0" smtClean="0"/>
              <a:t>		</a:t>
            </a:r>
            <a:endParaRPr lang="en-US" dirty="0"/>
          </a:p>
        </p:txBody>
      </p:sp>
    </p:spTree>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777</TotalTime>
  <Words>901</Words>
  <Application>Microsoft Office PowerPoint</Application>
  <PresentationFormat>On-screen Show (4:3)</PresentationFormat>
  <Paragraphs>173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Slipstream</vt:lpstr>
      <vt:lpstr>THE EXPORT PROCESS  Shandilayne Davis Jamaica Customs Agency</vt:lpstr>
      <vt:lpstr>Where to Begin?</vt:lpstr>
      <vt:lpstr>Things to Consider </vt:lpstr>
      <vt:lpstr>Laws Governing Export</vt:lpstr>
      <vt:lpstr>Types of Exports</vt:lpstr>
      <vt:lpstr>Domestic Exportation</vt:lpstr>
      <vt:lpstr>Exporting by Sea </vt:lpstr>
      <vt:lpstr>Exporting by Air</vt:lpstr>
      <vt:lpstr>Slide 9</vt:lpstr>
      <vt:lpstr>C25 - Temporary Importations</vt:lpstr>
      <vt:lpstr>Slide 11</vt:lpstr>
      <vt:lpstr>C43 - Exportation for Subsequent Re-importation</vt:lpstr>
      <vt:lpstr>Slide 13</vt:lpstr>
      <vt:lpstr>The C87 Export Entry</vt:lpstr>
      <vt:lpstr>Slide 15</vt:lpstr>
      <vt:lpstr>Slide 16</vt:lpstr>
      <vt:lpstr>Supporting Documents</vt:lpstr>
      <vt:lpstr>Certifying Bodies</vt:lpstr>
      <vt:lpstr>E-Export - iCASE</vt:lpstr>
      <vt:lpstr>Slide 20</vt:lpstr>
      <vt:lpstr>Slide 21</vt:lpstr>
      <vt:lpstr>Slide 22</vt:lpstr>
      <vt:lpstr>Slide 23</vt:lpstr>
      <vt:lpstr>Border Control</vt:lpstr>
      <vt:lpstr>Border Control</vt:lpstr>
      <vt:lpstr>Border Control</vt:lpstr>
      <vt:lpstr>Thank You</vt:lpstr>
      <vt:lpstr>Contact Information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EXPORT PROCESS</dc:title>
  <dc:creator>Shandilayne</dc:creator>
  <cp:lastModifiedBy>shandilayne.davis</cp:lastModifiedBy>
  <cp:revision>62</cp:revision>
  <dcterms:created xsi:type="dcterms:W3CDTF">2013-03-25T02:01:20Z</dcterms:created>
  <dcterms:modified xsi:type="dcterms:W3CDTF">2014-10-09T02:22:03Z</dcterms:modified>
</cp:coreProperties>
</file>